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Ex1.xml" ContentType="application/vnd.ms-office.chartex+xml"/>
  <Override PartName="/ppt/charts/style10.xml" ContentType="application/vnd.ms-office.chartstyle+xml"/>
  <Override PartName="/ppt/charts/colors10.xml" ContentType="application/vnd.ms-office.chartcolorstyle+xml"/>
  <Override PartName="/ppt/tags/tag6.xml" ContentType="application/vnd.openxmlformats-officedocument.presentationml.tags+xml"/>
  <Override PartName="/ppt/charts/chart10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1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14"/>
  </p:notesMasterIdLst>
  <p:sldIdLst>
    <p:sldId id="261" r:id="rId5"/>
    <p:sldId id="258" r:id="rId6"/>
    <p:sldId id="271" r:id="rId7"/>
    <p:sldId id="275" r:id="rId8"/>
    <p:sldId id="272" r:id="rId9"/>
    <p:sldId id="273" r:id="rId10"/>
    <p:sldId id="274" r:id="rId11"/>
    <p:sldId id="265" r:id="rId12"/>
    <p:sldId id="262" r:id="rId13"/>
  </p:sldIdLst>
  <p:sldSz cx="10302875" cy="10302875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0000"/>
    <a:srgbClr val="FFC91D"/>
    <a:srgbClr val="FFCE33"/>
    <a:srgbClr val="009CA8"/>
    <a:srgbClr val="00AFBC"/>
    <a:srgbClr val="9855CB"/>
    <a:srgbClr val="00757E"/>
    <a:srgbClr val="2D4345"/>
    <a:srgbClr val="636363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95E947-60D7-4546-AF48-86A5853E5F38}" v="4" dt="2026-03-16T17:01:54.852"/>
    <p1510:client id="{EA82761C-88A2-597C-96CD-D2690D29B446}" v="56" dt="2026-03-16T17:34:20.836"/>
    <p1510:client id="{F53041BD-81DE-5DC6-2375-1D7470F688F5}" v="2" dt="2026-03-16T17:28:45.590"/>
    <p1510:client id="{FBB7B81C-F26E-407E-B3AE-DF35CAD45651}" v="72" dt="2026-03-16T15:19:02.2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18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actualizconseil.sharepoint.com/sites/ActualizConseil/Documents%20partages/General/4_Communication%20externe_reseaux/Benchmark%20IFRS%2017/2026/Nouvelle%20version%20restitution/1.%20Benchmark%20IFRS17%20-%20Mars%20202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actualizconseil.sharepoint.com/sites/ActualizConseil/Documents%20partages/General/4_Communication%20externe_reseaux/Benchmark%20IFRS%2017/2026/Nouvelle%20version%20restitution/1.%20Benchmark%20IFRS17%20-%20Mars%202026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actualizconseil.sharepoint.com/sites/ActualizConseil/Documents%20partages/General/4_Communication%20externe_reseaux/Benchmark%20IFRS%2017/2026/Nouvelle%20version%20restitution/1.%20Benchmark%20IFRS17%20-%20Mars%202026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actualizconseil.sharepoint.com/sites/ActualizConseil/Documents%20partages/General/4_Communication%20externe_reseaux/Benchmark%20IFRS%2017/2026/Nouvelle%20version%20restitution/1.%20Benchmark%20IFRS17%20-%20Mars%202026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actualizconseil.sharepoint.com/sites/ActualizConseil/Documents%20partages/General/4_Communication%20externe_reseaux/Benchmark%20IFRS%2017/2026/Nouvelle%20version%20restitution/1.%20Benchmark%20IFRS17%20-%20Mars%202026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actualizconseil.sharepoint.com/sites/ActualizConseil/Documents%20partages/General/4_Communication%20externe_reseaux/Benchmark%20IFRS%2017/2026/Nouvelle%20version%20restitution/1.%20Benchmark%20IFRS17%20-%20Mars%202026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actualizconseil.sharepoint.com/sites/ActualizConseil/Documents%20partages/General/4_Communication%20externe_reseaux/Benchmark%20IFRS%2017/2026/Nouvelle%20version%20restitution/1.%20Benchmark%20IFRS17%20-%20Mars%202026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actualizconseil.sharepoint.com/sites/ActualizConseil/Documents%20partages/General/4_Communication%20externe_reseaux/Benchmark%20IFRS%2017/2026/Nouvelle%20version%20restitution/1.%20Benchmark%20IFRS17%20-%20Mars%202026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https://actualizconseil.sharepoint.com/sites/ActualizConseil/Documents%20partages/General/4_Communication%20externe_reseaux/Benchmark%20IFRS%2017/2026/Nouvelle%20version%20restitution/1.%20Benchmark%20IFRS17%20-%20Mars%202026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https://actualizconseil.sharepoint.com/sites/ActualizConseil/Documents%20partages/General/4_Communication%20externe_reseaux/Benchmark%20IFRS%2017/2026/Nouvelle%20version%20restitution/1.%20Benchmark%20IFRS17%20-%20Mars%202026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https://actualizconseil.sharepoint.com/sites/ActualizConseil/Documents%20partages/General/4_Communication%20externe_reseaux/Benchmark%20IFRS%2017/2026/Nouvelle%20version%20restitution/1.%20Benchmark%20IFRS17%20-%20Mars%202026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0.xml"/><Relationship Id="rId2" Type="http://schemas.microsoft.com/office/2011/relationships/chartStyle" Target="style10.xml"/><Relationship Id="rId1" Type="http://schemas.openxmlformats.org/officeDocument/2006/relationships/oleObject" Target="https://actualizconseil.sharepoint.com/sites/ActualizConseil/Documents%20partages/General/4_Communication%20externe_reseaux/Benchmark%20IFRS%2017/2026/Nouvelle%20version%20restitution/1.%20Benchmark%20IFRS17%20-%20Mars%202026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'Graphes anonymisés'!$B$27:$B$29</c:f>
          <c:strCache>
            <c:ptCount val="3"/>
            <c:pt idx="0">
              <c:v>2023</c:v>
            </c:pt>
          </c:strCache>
        </c:strRef>
      </c:tx>
      <c:layout>
        <c:manualLayout>
          <c:xMode val="edge"/>
          <c:yMode val="edge"/>
          <c:x val="0.32186061375238534"/>
          <c:y val="4.2262149785710938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b" anchorCtr="0"/>
        <a:lstStyle/>
        <a:p>
          <a:pPr>
            <a:defRPr sz="1400" b="1" i="0" u="none" strike="noStrike" kern="1200" spc="0" baseline="0">
              <a:solidFill>
                <a:schemeClr val="accent2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8.850192172594587E-2"/>
          <c:y val="0.12327965265934418"/>
          <c:w val="0.53422636472213769"/>
          <c:h val="0.57426066317278923"/>
        </c:manualLayout>
      </c:layout>
      <c:pieChart>
        <c:varyColors val="1"/>
        <c:ser>
          <c:idx val="0"/>
          <c:order val="0"/>
          <c:tx>
            <c:strRef>
              <c:f>'Graphes anonymisés'!$B$27:$B$29</c:f>
              <c:strCache>
                <c:ptCount val="3"/>
                <c:pt idx="0">
                  <c:v>2023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4A0-4DE4-B00D-08CC785D67BE}"/>
              </c:ext>
            </c:extLst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4A0-4DE4-B00D-08CC785D67BE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4A0-4DE4-B00D-08CC785D67BE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14A0-4DE4-B00D-08CC785D67BE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14A0-4DE4-B00D-08CC785D67B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'Graphes anonymisés'!$C$7:$C$9</c:f>
              <c:strCache>
                <c:ptCount val="3"/>
                <c:pt idx="0">
                  <c:v>Epargne/Retraite</c:v>
                </c:pt>
                <c:pt idx="1">
                  <c:v>Prévoyance/Protection</c:v>
                </c:pt>
                <c:pt idx="2">
                  <c:v>IARD / Autres</c:v>
                </c:pt>
              </c:strCache>
            </c:strRef>
          </c:cat>
          <c:val>
            <c:numRef>
              <c:f>'Graphes anonymisés'!$P$27:$P$29</c:f>
              <c:numCache>
                <c:formatCode>0%</c:formatCode>
                <c:ptCount val="3"/>
                <c:pt idx="0">
                  <c:v>0.66132119941676404</c:v>
                </c:pt>
                <c:pt idx="1">
                  <c:v>0.14906205919746388</c:v>
                </c:pt>
                <c:pt idx="2">
                  <c:v>0.20824787561023766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4A0-4DE4-B00D-08CC785D67B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6400699548041856"/>
          <c:y val="0.85674946993691592"/>
          <c:w val="0.68315782327435048"/>
          <c:h val="0.123304452529906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2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7CD-4781-91F9-1FB3413A667E}"/>
              </c:ext>
            </c:extLst>
          </c:dPt>
          <c:dPt>
            <c:idx val="1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7CD-4781-91F9-1FB3413A667E}"/>
              </c:ext>
            </c:extLst>
          </c:dPt>
          <c:dPt>
            <c:idx val="2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7CD-4781-91F9-1FB3413A667E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Mangal Pro" panose="00000500000000000000" pitchFamily="2" charset="0"/>
                      <a:ea typeface="+mn-ea"/>
                      <a:cs typeface="Mangal Pro" panose="00000500000000000000" pitchFamily="2" charset="0"/>
                    </a:defRPr>
                  </a:pPr>
                  <a:endParaRPr lang="fr-F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67CD-4781-91F9-1FB3413A667E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Mangal Pro" panose="00000500000000000000" pitchFamily="2" charset="0"/>
                      <a:ea typeface="+mn-ea"/>
                      <a:cs typeface="Mangal Pro" panose="00000500000000000000" pitchFamily="2" charset="0"/>
                    </a:defRPr>
                  </a:pPr>
                  <a:endParaRPr lang="fr-F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67CD-4781-91F9-1FB3413A66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4"/>
                    </a:solidFill>
                    <a:latin typeface="Mangal Pro" panose="00000500000000000000" pitchFamily="2" charset="0"/>
                    <a:ea typeface="+mn-ea"/>
                    <a:cs typeface="Mangal Pro" panose="00000500000000000000" pitchFamily="2" charset="0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'Graphes anonymisés'!$R$10:$R$12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'Graphes anonymisés'!$Q$10:$Q$12</c:f>
              <c:numCache>
                <c:formatCode>0%</c:formatCode>
                <c:ptCount val="3"/>
                <c:pt idx="0">
                  <c:v>0.90809615874500371</c:v>
                </c:pt>
                <c:pt idx="1">
                  <c:v>1</c:v>
                </c:pt>
                <c:pt idx="2">
                  <c:v>1.0718488883948774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7CD-4781-91F9-1FB3413A66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6207951"/>
        <c:axId val="476203151"/>
      </c:barChart>
      <c:catAx>
        <c:axId val="4762079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76203151"/>
        <c:crosses val="autoZero"/>
        <c:auto val="1"/>
        <c:lblAlgn val="ctr"/>
        <c:lblOffset val="100"/>
        <c:noMultiLvlLbl val="0"/>
      </c:catAx>
      <c:valAx>
        <c:axId val="476203151"/>
        <c:scaling>
          <c:orientation val="minMax"/>
          <c:min val="0.4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762079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'Graphes anonymisés'!$B$21:$B$23</c:f>
          <c:strCache>
            <c:ptCount val="3"/>
            <c:pt idx="0">
              <c:v>2025</c:v>
            </c:pt>
          </c:strCache>
        </c:strRef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accent2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1"/>
          <c:order val="0"/>
          <c:tx>
            <c:strRef>
              <c:f>'Graphes anonymisés'!$B$21:$B$23</c:f>
              <c:strCache>
                <c:ptCount val="3"/>
                <c:pt idx="0">
                  <c:v>2025</c:v>
                </c:pt>
              </c:strCache>
            </c:strRef>
          </c:tx>
          <c:dPt>
            <c:idx val="0"/>
            <c:bubble3D val="0"/>
            <c:explosion val="2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45A-4327-87C4-C509FDCE2A12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45A-4327-87C4-C509FDCE2A12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45A-4327-87C4-C509FDCE2A12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245A-4327-87C4-C509FDCE2A12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245A-4327-87C4-C509FDCE2A12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245A-4327-87C4-C509FDCE2A1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'Graphes anonymisés'!$C$7:$C$9</c:f>
              <c:strCache>
                <c:ptCount val="3"/>
                <c:pt idx="0">
                  <c:v>Epargne/Retraite</c:v>
                </c:pt>
                <c:pt idx="1">
                  <c:v>Prévoyance/Protection</c:v>
                </c:pt>
                <c:pt idx="2">
                  <c:v>IARD / Autres</c:v>
                </c:pt>
              </c:strCache>
            </c:strRef>
          </c:cat>
          <c:val>
            <c:numRef>
              <c:f>'Graphes anonymisés'!$P$21:$P$23</c:f>
              <c:numCache>
                <c:formatCode>0%</c:formatCode>
                <c:ptCount val="3"/>
                <c:pt idx="0">
                  <c:v>0.68463898394742673</c:v>
                </c:pt>
                <c:pt idx="1">
                  <c:v>0.1476507631168241</c:v>
                </c:pt>
                <c:pt idx="2">
                  <c:v>0.21276307377358955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45A-4327-87C4-C509FDCE2A1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'Graphes anonymisés'!$B$24:$B$26</c:f>
          <c:strCache>
            <c:ptCount val="3"/>
            <c:pt idx="0">
              <c:v>2024</c:v>
            </c:pt>
          </c:strCache>
        </c:strRef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b" anchorCtr="0"/>
        <a:lstStyle/>
        <a:p>
          <a:pPr>
            <a:defRPr sz="1400" b="1" i="0" u="none" strike="noStrike" kern="1200" spc="0" baseline="0">
              <a:solidFill>
                <a:schemeClr val="accent2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'Graphes anonymisés'!$B$24:$B$26</c:f>
              <c:strCache>
                <c:ptCount val="3"/>
                <c:pt idx="0">
                  <c:v>2024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16A-4E91-9979-99D15E4FB703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16A-4E91-9979-99D15E4FB703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16A-4E91-9979-99D15E4FB703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16A-4E91-9979-99D15E4FB703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16A-4E91-9979-99D15E4FB703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16A-4E91-9979-99D15E4FB70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'Graphes anonymisés'!$C$7:$C$9</c:f>
              <c:strCache>
                <c:ptCount val="3"/>
                <c:pt idx="0">
                  <c:v>Epargne/Retraite</c:v>
                </c:pt>
                <c:pt idx="1">
                  <c:v>Prévoyance/Protection</c:v>
                </c:pt>
                <c:pt idx="2">
                  <c:v>IARD / Autres</c:v>
                </c:pt>
              </c:strCache>
            </c:strRef>
          </c:cat>
          <c:val>
            <c:numRef>
              <c:f>'Graphes anonymisés'!$P$24:$P$26</c:f>
              <c:numCache>
                <c:formatCode>0%</c:formatCode>
                <c:ptCount val="3"/>
                <c:pt idx="0">
                  <c:v>0.67609608079612538</c:v>
                </c:pt>
                <c:pt idx="1">
                  <c:v>0.13941366053614673</c:v>
                </c:pt>
                <c:pt idx="2">
                  <c:v>0.20191991696192799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16A-4E91-9979-99D15E4FB70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x val="9.4002020084029414E-3"/>
          <c:y val="1.6875943571634171E-2"/>
          <c:w val="0.96813489747741899"/>
          <c:h val="0.92969686420996056"/>
        </c:manualLayout>
      </c:layout>
      <c:areaChart>
        <c:grouping val="stacked"/>
        <c:varyColors val="0"/>
        <c:ser>
          <c:idx val="0"/>
          <c:order val="2"/>
          <c:spPr>
            <a:solidFill>
              <a:schemeClr val="bg1"/>
            </a:solidFill>
            <a:ln>
              <a:noFill/>
            </a:ln>
            <a:effectLst/>
          </c:spPr>
          <c:cat>
            <c:strLit>
              <c:ptCount val="7"/>
              <c:pt idx="0">
                <c:v>1 an</c:v>
              </c:pt>
              <c:pt idx="1">
                <c:v>5 ans</c:v>
              </c:pt>
              <c:pt idx="2">
                <c:v>10 ans</c:v>
              </c:pt>
              <c:pt idx="3">
                <c:v>15 ans</c:v>
              </c:pt>
              <c:pt idx="4">
                <c:v>20 ans</c:v>
              </c:pt>
              <c:pt idx="5">
                <c:v>25 ans</c:v>
              </c:pt>
              <c:pt idx="6">
                <c:v>30 ans</c:v>
              </c:pt>
              <c:extLst>
                <c:ext xmlns:c15="http://schemas.microsoft.com/office/drawing/2012/chart" uri="{02D57815-91ED-43cb-92C2-25804820EDAC}">
                  <c15:autoCat val="1"/>
                </c:ext>
              </c:extLst>
            </c:strLit>
          </c:cat>
          <c:val>
            <c:numRef>
              <c:f>'Graphes anonymisés'!$O$51:$O$57</c:f>
              <c:numCache>
                <c:formatCode>0.00%</c:formatCode>
                <c:ptCount val="7"/>
                <c:pt idx="0">
                  <c:v>2.8299999999999999E-2</c:v>
                </c:pt>
                <c:pt idx="1">
                  <c:v>3.1699999999999999E-2</c:v>
                </c:pt>
                <c:pt idx="2">
                  <c:v>3.4099999999999998E-2</c:v>
                </c:pt>
                <c:pt idx="3">
                  <c:v>3.4599999999999999E-2</c:v>
                </c:pt>
                <c:pt idx="4">
                  <c:v>3.5099999999999999E-2</c:v>
                </c:pt>
                <c:pt idx="5">
                  <c:v>3.4250000000000003E-2</c:v>
                </c:pt>
                <c:pt idx="6">
                  <c:v>3.3399999999999999E-2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8FDC-4149-A102-A5F6B1B9B0EE}"/>
            </c:ext>
          </c:extLst>
        </c:ser>
        <c:ser>
          <c:idx val="3"/>
          <c:order val="3"/>
          <c:spPr>
            <a:solidFill>
              <a:schemeClr val="tx1">
                <a:lumMod val="20000"/>
                <a:lumOff val="80000"/>
              </a:schemeClr>
            </a:solidFill>
            <a:ln w="25400">
              <a:noFill/>
            </a:ln>
            <a:effectLst/>
          </c:spPr>
          <c:cat>
            <c:strLit>
              <c:ptCount val="7"/>
              <c:pt idx="0">
                <c:v>1 an</c:v>
              </c:pt>
              <c:pt idx="1">
                <c:v>5 ans</c:v>
              </c:pt>
              <c:pt idx="2">
                <c:v>10 ans</c:v>
              </c:pt>
              <c:pt idx="3">
                <c:v>15 ans</c:v>
              </c:pt>
              <c:pt idx="4">
                <c:v>20 ans</c:v>
              </c:pt>
              <c:pt idx="5">
                <c:v>25 ans</c:v>
              </c:pt>
              <c:pt idx="6">
                <c:v>30 ans</c:v>
              </c:pt>
              <c:extLst>
                <c:ext xmlns:c15="http://schemas.microsoft.com/office/drawing/2012/chart" uri="{02D57815-91ED-43cb-92C2-25804820EDAC}">
                  <c15:autoCat val="1"/>
                </c:ext>
              </c:extLst>
            </c:strLit>
          </c:cat>
          <c:val>
            <c:numRef>
              <c:f>'Graphes anonymisés'!$R$51:$R$57</c:f>
              <c:numCache>
                <c:formatCode>0.00%</c:formatCode>
                <c:ptCount val="7"/>
                <c:pt idx="0">
                  <c:v>3.3000000000000043E-3</c:v>
                </c:pt>
                <c:pt idx="1">
                  <c:v>3.9000000000000007E-3</c:v>
                </c:pt>
                <c:pt idx="2">
                  <c:v>5.400000000000002E-3</c:v>
                </c:pt>
                <c:pt idx="3">
                  <c:v>7.4000000000000038E-3</c:v>
                </c:pt>
                <c:pt idx="4">
                  <c:v>7.8999999999999973E-3</c:v>
                </c:pt>
                <c:pt idx="5">
                  <c:v>8.0499999999999947E-3</c:v>
                </c:pt>
                <c:pt idx="6">
                  <c:v>8.199999999999999E-3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8FDC-4149-A102-A5F6B1B9B0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5137535"/>
        <c:axId val="295154335"/>
      </c:areaChart>
      <c:lineChart>
        <c:grouping val="standard"/>
        <c:varyColors val="0"/>
        <c:ser>
          <c:idx val="1"/>
          <c:order val="0"/>
          <c:tx>
            <c:v>Borne supérieure</c:v>
          </c:tx>
          <c:spPr>
            <a:ln w="28575" cap="rnd">
              <a:solidFill>
                <a:schemeClr val="accent2"/>
              </a:solidFill>
              <a:prstDash val="dash"/>
              <a:round/>
            </a:ln>
            <a:effectLst/>
          </c:spPr>
          <c:marker>
            <c:symbol val="diamond"/>
            <c:size val="11"/>
            <c:spPr>
              <a:solidFill>
                <a:schemeClr val="tx1"/>
              </a:solidFill>
              <a:ln w="9525">
                <a:solidFill>
                  <a:schemeClr val="tx1"/>
                </a:solidFill>
                <a:prstDash val="dash"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'Tx d''actu'!$B$50:$B$56</c:f>
              <c:strCache>
                <c:ptCount val="7"/>
                <c:pt idx="0">
                  <c:v>1 an</c:v>
                </c:pt>
                <c:pt idx="1">
                  <c:v>5 ans</c:v>
                </c:pt>
                <c:pt idx="2">
                  <c:v>10 ans</c:v>
                </c:pt>
                <c:pt idx="3">
                  <c:v>15 ans</c:v>
                </c:pt>
                <c:pt idx="4">
                  <c:v>20 ans</c:v>
                </c:pt>
                <c:pt idx="5">
                  <c:v>25 ans</c:v>
                </c:pt>
                <c:pt idx="6">
                  <c:v>30 ans</c:v>
                </c:pt>
              </c:strCache>
              <c:extLst/>
            </c:strRef>
          </c:cat>
          <c:val>
            <c:numRef>
              <c:f>'Graphes anonymisés'!$Q$51:$Q$57</c:f>
              <c:numCache>
                <c:formatCode>0.00%</c:formatCode>
                <c:ptCount val="7"/>
                <c:pt idx="0">
                  <c:v>3.1600000000000003E-2</c:v>
                </c:pt>
                <c:pt idx="1">
                  <c:v>3.56E-2</c:v>
                </c:pt>
                <c:pt idx="2">
                  <c:v>3.95E-2</c:v>
                </c:pt>
                <c:pt idx="3">
                  <c:v>4.2000000000000003E-2</c:v>
                </c:pt>
                <c:pt idx="4">
                  <c:v>4.2999999999999997E-2</c:v>
                </c:pt>
                <c:pt idx="5">
                  <c:v>4.2299999999999997E-2</c:v>
                </c:pt>
                <c:pt idx="6">
                  <c:v>4.1599999999999998E-2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2-8FDC-4149-A102-A5F6B1B9B0EE}"/>
            </c:ext>
          </c:extLst>
        </c:ser>
        <c:ser>
          <c:idx val="2"/>
          <c:order val="1"/>
          <c:tx>
            <c:v>Borne inférieure</c:v>
          </c:tx>
          <c:spPr>
            <a:ln w="285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square"/>
            <c:size val="7"/>
            <c:spPr>
              <a:noFill/>
              <a:ln w="9525">
                <a:solidFill>
                  <a:schemeClr val="tx1"/>
                </a:solidFill>
                <a:prstDash val="dash"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'Tx d''actu'!$B$50:$B$56</c:f>
              <c:strCache>
                <c:ptCount val="7"/>
                <c:pt idx="0">
                  <c:v>1 an</c:v>
                </c:pt>
                <c:pt idx="1">
                  <c:v>5 ans</c:v>
                </c:pt>
                <c:pt idx="2">
                  <c:v>10 ans</c:v>
                </c:pt>
                <c:pt idx="3">
                  <c:v>15 ans</c:v>
                </c:pt>
                <c:pt idx="4">
                  <c:v>20 ans</c:v>
                </c:pt>
                <c:pt idx="5">
                  <c:v>25 ans</c:v>
                </c:pt>
                <c:pt idx="6">
                  <c:v>30 ans</c:v>
                </c:pt>
              </c:strCache>
              <c:extLst/>
            </c:strRef>
          </c:cat>
          <c:val>
            <c:numRef>
              <c:f>'Graphes anonymisés'!$O$51:$O$57</c:f>
              <c:numCache>
                <c:formatCode>0.00%</c:formatCode>
                <c:ptCount val="7"/>
                <c:pt idx="0">
                  <c:v>2.8299999999999999E-2</c:v>
                </c:pt>
                <c:pt idx="1">
                  <c:v>3.1699999999999999E-2</c:v>
                </c:pt>
                <c:pt idx="2">
                  <c:v>3.4099999999999998E-2</c:v>
                </c:pt>
                <c:pt idx="3">
                  <c:v>3.4599999999999999E-2</c:v>
                </c:pt>
                <c:pt idx="4">
                  <c:v>3.5099999999999999E-2</c:v>
                </c:pt>
                <c:pt idx="5">
                  <c:v>3.4250000000000003E-2</c:v>
                </c:pt>
                <c:pt idx="6">
                  <c:v>3.3399999999999999E-2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3-8FDC-4149-A102-A5F6B1B9B0EE}"/>
            </c:ext>
          </c:extLst>
        </c:ser>
        <c:ser>
          <c:idx val="4"/>
          <c:order val="4"/>
          <c:tx>
            <c:strRef>
              <c:f>'Graphes anonymisés'!$P$50</c:f>
              <c:strCache>
                <c:ptCount val="1"/>
                <c:pt idx="0">
                  <c:v>Taux Moyen Vie</c:v>
                </c:pt>
              </c:strCache>
            </c:strRef>
          </c:tx>
          <c:spPr>
            <a:ln w="28575" cap="rnd">
              <a:solidFill>
                <a:schemeClr val="accent4"/>
              </a:solidFill>
              <a:prstDash val="dash"/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3251574884107268E-2"/>
                  <c:y val="-2.22318418493291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FDC-4149-A102-A5F6B1B9B0E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4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7"/>
              <c:pt idx="0">
                <c:v>1 an</c:v>
              </c:pt>
              <c:pt idx="1">
                <c:v>5 ans</c:v>
              </c:pt>
              <c:pt idx="2">
                <c:v>10 ans</c:v>
              </c:pt>
              <c:pt idx="3">
                <c:v>15 ans</c:v>
              </c:pt>
              <c:pt idx="4">
                <c:v>20 ans</c:v>
              </c:pt>
              <c:pt idx="5">
                <c:v>25 ans</c:v>
              </c:pt>
              <c:pt idx="6">
                <c:v>30 ans</c:v>
              </c:pt>
              <c:extLst>
                <c:ext xmlns:c15="http://schemas.microsoft.com/office/drawing/2012/chart" uri="{02D57815-91ED-43cb-92C2-25804820EDAC}">
                  <c15:autoCat val="1"/>
                </c:ext>
              </c:extLst>
            </c:strLit>
          </c:cat>
          <c:val>
            <c:numRef>
              <c:f>'Graphes anonymisés'!$P$51:$P$57</c:f>
              <c:numCache>
                <c:formatCode>0.00%</c:formatCode>
                <c:ptCount val="7"/>
                <c:pt idx="0">
                  <c:v>2.9283333333333331E-2</c:v>
                </c:pt>
                <c:pt idx="1">
                  <c:v>3.298333333333333E-2</c:v>
                </c:pt>
                <c:pt idx="2">
                  <c:v>3.6266666666666662E-2</c:v>
                </c:pt>
                <c:pt idx="3">
                  <c:v>3.8208333333333337E-2</c:v>
                </c:pt>
                <c:pt idx="4">
                  <c:v>3.9649999999999998E-2</c:v>
                </c:pt>
                <c:pt idx="5">
                  <c:v>3.9279166666666671E-2</c:v>
                </c:pt>
                <c:pt idx="6">
                  <c:v>3.8908333333333336E-2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4-8FDC-4149-A102-A5F6B1B9B0EE}"/>
            </c:ext>
          </c:extLst>
        </c:ser>
        <c:dLbls>
          <c:dLblPos val="b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95137535"/>
        <c:axId val="295154335"/>
      </c:lineChart>
      <c:catAx>
        <c:axId val="2951375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5154335"/>
        <c:crosses val="autoZero"/>
        <c:auto val="1"/>
        <c:lblAlgn val="ctr"/>
        <c:lblOffset val="100"/>
        <c:noMultiLvlLbl val="0"/>
      </c:catAx>
      <c:valAx>
        <c:axId val="295154335"/>
        <c:scaling>
          <c:orientation val="minMax"/>
          <c:max val="4.5000000000000012E-2"/>
          <c:min val="2.0000000000000004E-2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51375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ayout>
        <c:manualLayout>
          <c:xMode val="edge"/>
          <c:yMode val="edge"/>
          <c:x val="3.3580483702345829E-2"/>
          <c:y val="0.95544763918888354"/>
          <c:w val="0.96641951629765421"/>
          <c:h val="4.45523608111164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650553886342829E-2"/>
          <c:y val="7.5336269668253478E-2"/>
          <c:w val="0.85155872122131104"/>
          <c:h val="0.7952896293989411"/>
        </c:manualLayout>
      </c:layout>
      <c:scatterChart>
        <c:scatterStyle val="lineMarker"/>
        <c:varyColors val="0"/>
        <c:ser>
          <c:idx val="0"/>
          <c:order val="0"/>
          <c:tx>
            <c:v>Min</c:v>
          </c:tx>
          <c:spPr>
            <a:ln w="25400" cap="rnd">
              <a:noFill/>
              <a:round/>
            </a:ln>
            <a:effectLst/>
          </c:spPr>
          <c:marker>
            <c:symbol val="dash"/>
            <c:size val="8"/>
            <c:spPr>
              <a:solidFill>
                <a:schemeClr val="tx2">
                  <a:lumMod val="75000"/>
                </a:schemeClr>
              </a:solidFill>
              <a:ln w="9525">
                <a:noFill/>
              </a:ln>
              <a:effectLst/>
            </c:spPr>
          </c:marker>
          <c:dLbls>
            <c:delete val="1"/>
          </c:dLbls>
          <c:xVal>
            <c:numRef>
              <c:f>'Graphes anonymisés'!$B$90:$B$92</c:f>
              <c:numCache>
                <c:formatCode>General</c:formatCode>
                <c:ptCount val="3"/>
                <c:pt idx="0">
                  <c:v>2025</c:v>
                </c:pt>
                <c:pt idx="1">
                  <c:v>2024</c:v>
                </c:pt>
                <c:pt idx="2">
                  <c:v>2023</c:v>
                </c:pt>
              </c:numCache>
            </c:numRef>
          </c:xVal>
          <c:yVal>
            <c:numRef>
              <c:f>'Graphes anonymisés'!$O$90:$O$92</c:f>
              <c:numCache>
                <c:formatCode>General</c:formatCode>
                <c:ptCount val="3"/>
                <c:pt idx="0">
                  <c:v>54.999999999999979</c:v>
                </c:pt>
                <c:pt idx="1">
                  <c:v>63</c:v>
                </c:pt>
                <c:pt idx="2">
                  <c:v>65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4AC-4BAF-8371-506976AAF4F5}"/>
            </c:ext>
          </c:extLst>
        </c:ser>
        <c:ser>
          <c:idx val="2"/>
          <c:order val="1"/>
          <c:tx>
            <c:v>Max</c:v>
          </c:tx>
          <c:spPr>
            <a:ln w="25400" cap="rnd">
              <a:noFill/>
              <a:round/>
            </a:ln>
            <a:effectLst/>
          </c:spPr>
          <c:marker>
            <c:symbol val="dash"/>
            <c:size val="8"/>
            <c:spPr>
              <a:solidFill>
                <a:schemeClr val="tx2">
                  <a:lumMod val="75000"/>
                </a:schemeClr>
              </a:solidFill>
              <a:ln w="9525">
                <a:noFill/>
              </a:ln>
              <a:effectLst/>
            </c:spPr>
          </c:marker>
          <c:dLbls>
            <c:delete val="1"/>
          </c:dLbls>
          <c:xVal>
            <c:numRef>
              <c:f>'Graphes anonymisés'!$B$90:$B$92</c:f>
              <c:numCache>
                <c:formatCode>General</c:formatCode>
                <c:ptCount val="3"/>
                <c:pt idx="0">
                  <c:v>2025</c:v>
                </c:pt>
                <c:pt idx="1">
                  <c:v>2024</c:v>
                </c:pt>
                <c:pt idx="2">
                  <c:v>2023</c:v>
                </c:pt>
              </c:numCache>
            </c:numRef>
          </c:xVal>
          <c:yVal>
            <c:numRef>
              <c:f>'Graphes anonymisés'!$Q$90:$Q$92</c:f>
              <c:numCache>
                <c:formatCode>General</c:formatCode>
                <c:ptCount val="3"/>
                <c:pt idx="0">
                  <c:v>106</c:v>
                </c:pt>
                <c:pt idx="1">
                  <c:v>128</c:v>
                </c:pt>
                <c:pt idx="2">
                  <c:v>108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04AC-4BAF-8371-506976AAF4F5}"/>
            </c:ext>
          </c:extLst>
        </c:ser>
        <c:ser>
          <c:idx val="3"/>
          <c:order val="2"/>
          <c:tx>
            <c:v>Moyenne</c:v>
          </c:tx>
          <c:spPr>
            <a:ln w="25400" cap="rnd">
              <a:noFill/>
              <a:round/>
            </a:ln>
            <a:effectLst/>
          </c:spPr>
          <c:marker>
            <c:symbol val="dash"/>
            <c:size val="17"/>
            <c:spPr>
              <a:solidFill>
                <a:schemeClr val="accent4"/>
              </a:solidFill>
              <a:ln w="9525">
                <a:noFill/>
              </a:ln>
              <a:effectLst/>
            </c:spPr>
          </c:marker>
          <c:dLbls>
            <c:numFmt formatCode="#\ ##0&quot; bps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'Graphes anonymisés'!$B$90:$B$92</c:f>
              <c:numCache>
                <c:formatCode>General</c:formatCode>
                <c:ptCount val="3"/>
                <c:pt idx="0">
                  <c:v>2025</c:v>
                </c:pt>
                <c:pt idx="1">
                  <c:v>2024</c:v>
                </c:pt>
                <c:pt idx="2">
                  <c:v>2023</c:v>
                </c:pt>
              </c:numCache>
            </c:numRef>
          </c:xVal>
          <c:yVal>
            <c:numRef>
              <c:f>'Graphes anonymisés'!$P$90:$P$92</c:f>
              <c:numCache>
                <c:formatCode>#\ ##0" bps"</c:formatCode>
                <c:ptCount val="3"/>
                <c:pt idx="0">
                  <c:v>74.833333333333343</c:v>
                </c:pt>
                <c:pt idx="1">
                  <c:v>93.583333333333329</c:v>
                </c:pt>
                <c:pt idx="2">
                  <c:v>83.999999999999986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04AC-4BAF-8371-506976AAF4F5}"/>
            </c:ext>
          </c:extLst>
        </c:ser>
        <c:ser>
          <c:idx val="1"/>
          <c:order val="3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Lbls>
            <c:delete val="1"/>
          </c:dLbls>
          <c:errBars>
            <c:errDir val="x"/>
            <c:errBarType val="both"/>
            <c:errValType val="stdErr"/>
            <c:noEndCap val="1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y"/>
            <c:errBarType val="both"/>
            <c:errValType val="cust"/>
            <c:noEndCap val="1"/>
            <c:plus>
              <c:numRef>
                <c:f>'Graphes anonymisés'!$R$91</c:f>
                <c:numCache>
                  <c:formatCode>General</c:formatCode>
                  <c:ptCount val="1"/>
                  <c:pt idx="0">
                    <c:v>34.416666666666671</c:v>
                  </c:pt>
                </c:numCache>
              </c:numRef>
            </c:plus>
            <c:minus>
              <c:numRef>
                <c:f>'Graphes anonymisés'!$S$91</c:f>
                <c:numCache>
                  <c:formatCode>General</c:formatCode>
                  <c:ptCount val="1"/>
                  <c:pt idx="0">
                    <c:v>30.583333333333329</c:v>
                  </c:pt>
                </c:numCache>
              </c:numRef>
            </c:minus>
            <c:spPr>
              <a:noFill/>
              <a:ln w="28575" cap="flat" cmpd="sng" algn="ctr">
                <a:solidFill>
                  <a:schemeClr val="tx2">
                    <a:lumMod val="75000"/>
                  </a:schemeClr>
                </a:solidFill>
                <a:round/>
              </a:ln>
              <a:effectLst/>
            </c:spPr>
          </c:errBars>
          <c:xVal>
            <c:numRef>
              <c:f>'Graphes anonymisés'!$B$91</c:f>
              <c:numCache>
                <c:formatCode>General</c:formatCode>
                <c:ptCount val="1"/>
                <c:pt idx="0">
                  <c:v>2024</c:v>
                </c:pt>
              </c:numCache>
            </c:numRef>
          </c:xVal>
          <c:yVal>
            <c:numRef>
              <c:f>'Graphes anonymisés'!$P$91</c:f>
              <c:numCache>
                <c:formatCode>#\ ##0" bps"</c:formatCode>
                <c:ptCount val="1"/>
                <c:pt idx="0">
                  <c:v>93.583333333333329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04AC-4BAF-8371-506976AAF4F5}"/>
            </c:ext>
          </c:extLst>
        </c:ser>
        <c:ser>
          <c:idx val="4"/>
          <c:order val="4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4AC-4BAF-8371-506976AAF4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Dir val="x"/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y"/>
            <c:errBarType val="both"/>
            <c:errValType val="cust"/>
            <c:noEndCap val="1"/>
            <c:plus>
              <c:numRef>
                <c:f>'Graphes anonymisés'!$R$90</c:f>
                <c:numCache>
                  <c:formatCode>General</c:formatCode>
                  <c:ptCount val="1"/>
                  <c:pt idx="0">
                    <c:v>31.166666666666657</c:v>
                  </c:pt>
                </c:numCache>
              </c:numRef>
            </c:plus>
            <c:minus>
              <c:numRef>
                <c:f>'Graphes anonymisés'!$S$90</c:f>
                <c:numCache>
                  <c:formatCode>General</c:formatCode>
                  <c:ptCount val="1"/>
                  <c:pt idx="0">
                    <c:v>19.833333333333364</c:v>
                  </c:pt>
                </c:numCache>
              </c:numRef>
            </c:minus>
            <c:spPr>
              <a:noFill/>
              <a:ln w="28575" cap="flat" cmpd="sng" algn="ctr">
                <a:solidFill>
                  <a:schemeClr val="tx2">
                    <a:lumMod val="75000"/>
                  </a:schemeClr>
                </a:solidFill>
                <a:round/>
              </a:ln>
              <a:effectLst/>
            </c:spPr>
          </c:errBars>
          <c:xVal>
            <c:numRef>
              <c:f>'Graphes anonymisés'!$B$90</c:f>
              <c:numCache>
                <c:formatCode>General</c:formatCode>
                <c:ptCount val="1"/>
                <c:pt idx="0">
                  <c:v>2025</c:v>
                </c:pt>
              </c:numCache>
            </c:numRef>
          </c:xVal>
          <c:yVal>
            <c:numRef>
              <c:f>'Graphes anonymisés'!$P$90</c:f>
              <c:numCache>
                <c:formatCode>#\ ##0" bps"</c:formatCode>
                <c:ptCount val="1"/>
                <c:pt idx="0">
                  <c:v>74.833333333333343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04AC-4BAF-8371-506976AAF4F5}"/>
            </c:ext>
          </c:extLst>
        </c:ser>
        <c:ser>
          <c:idx val="5"/>
          <c:order val="5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Pt>
            <c:idx val="0"/>
            <c:marker>
              <c:symbol val="circle"/>
              <c:size val="5"/>
              <c:spPr>
                <a:noFill/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04AC-4BAF-8371-506976AAF4F5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4AC-4BAF-8371-506976AAF4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Dir val="y"/>
            <c:errBarType val="both"/>
            <c:errValType val="cust"/>
            <c:noEndCap val="1"/>
            <c:plus>
              <c:numRef>
                <c:f>'Graphes anonymisés'!$R$92</c:f>
                <c:numCache>
                  <c:formatCode>General</c:formatCode>
                  <c:ptCount val="1"/>
                  <c:pt idx="0">
                    <c:v>24.000000000000014</c:v>
                  </c:pt>
                </c:numCache>
              </c:numRef>
            </c:plus>
            <c:minus>
              <c:numRef>
                <c:f>'Graphes anonymisés'!$S$92</c:f>
                <c:numCache>
                  <c:formatCode>General</c:formatCode>
                  <c:ptCount val="1"/>
                  <c:pt idx="0">
                    <c:v>18.999999999999986</c:v>
                  </c:pt>
                </c:numCache>
              </c:numRef>
            </c:minus>
            <c:spPr>
              <a:noFill/>
              <a:ln w="28575" cap="flat" cmpd="sng" algn="ctr">
                <a:solidFill>
                  <a:schemeClr val="tx1"/>
                </a:solidFill>
                <a:round/>
              </a:ln>
              <a:effectLst/>
            </c:spPr>
          </c:errBars>
          <c:xVal>
            <c:numRef>
              <c:f>'Graphes anonymisés'!$B$92</c:f>
              <c:numCache>
                <c:formatCode>General</c:formatCode>
                <c:ptCount val="1"/>
                <c:pt idx="0">
                  <c:v>2023</c:v>
                </c:pt>
              </c:numCache>
            </c:numRef>
          </c:xVal>
          <c:yVal>
            <c:numRef>
              <c:f>'Graphes anonymisés'!$P$92</c:f>
              <c:numCache>
                <c:formatCode>#\ ##0" bps"</c:formatCode>
                <c:ptCount val="1"/>
                <c:pt idx="0">
                  <c:v>83.999999999999986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04AC-4BAF-8371-506976AAF4F5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axId val="832980383"/>
        <c:axId val="832986143"/>
      </c:scatterChart>
      <c:valAx>
        <c:axId val="832980383"/>
        <c:scaling>
          <c:orientation val="minMax"/>
          <c:min val="2022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832986143"/>
        <c:crosses val="autoZero"/>
        <c:crossBetween val="midCat"/>
        <c:majorUnit val="1"/>
        <c:minorUnit val="1"/>
      </c:valAx>
      <c:valAx>
        <c:axId val="832986143"/>
        <c:scaling>
          <c:orientation val="minMax"/>
          <c:min val="2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83298038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650553886342829E-2"/>
          <c:y val="7.5336269668253478E-2"/>
          <c:w val="0.85155872122131104"/>
          <c:h val="0.7952896293989411"/>
        </c:manualLayout>
      </c:layout>
      <c:scatterChart>
        <c:scatterStyle val="lineMarker"/>
        <c:varyColors val="0"/>
        <c:ser>
          <c:idx val="0"/>
          <c:order val="0"/>
          <c:tx>
            <c:v>Min</c:v>
          </c:tx>
          <c:spPr>
            <a:ln w="25400" cap="rnd">
              <a:noFill/>
              <a:round/>
            </a:ln>
            <a:effectLst/>
          </c:spPr>
          <c:marker>
            <c:symbol val="dash"/>
            <c:size val="8"/>
            <c:spPr>
              <a:solidFill>
                <a:schemeClr val="tx2">
                  <a:lumMod val="75000"/>
                </a:schemeClr>
              </a:solidFill>
              <a:ln w="9525">
                <a:noFill/>
              </a:ln>
              <a:effectLst/>
            </c:spPr>
          </c:marker>
          <c:dLbls>
            <c:delete val="1"/>
          </c:dLbls>
          <c:xVal>
            <c:numRef>
              <c:f>'Graphes anonymisés'!$B$90:$B$92</c:f>
              <c:numCache>
                <c:formatCode>General</c:formatCode>
                <c:ptCount val="3"/>
                <c:pt idx="0">
                  <c:v>2025</c:v>
                </c:pt>
                <c:pt idx="1">
                  <c:v>2024</c:v>
                </c:pt>
                <c:pt idx="2">
                  <c:v>2023</c:v>
                </c:pt>
              </c:numCache>
            </c:numRef>
          </c:xVal>
          <c:yVal>
            <c:numRef>
              <c:f>'Graphes anonymisés'!$AK$90:$AK$92</c:f>
              <c:numCache>
                <c:formatCode>General</c:formatCode>
                <c:ptCount val="3"/>
                <c:pt idx="0" formatCode="0">
                  <c:v>14.08745200000002</c:v>
                </c:pt>
                <c:pt idx="1">
                  <c:v>29.000000000000032</c:v>
                </c:pt>
                <c:pt idx="2">
                  <c:v>28.000000000000004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467-479B-8155-55E841708B32}"/>
            </c:ext>
          </c:extLst>
        </c:ser>
        <c:ser>
          <c:idx val="2"/>
          <c:order val="1"/>
          <c:tx>
            <c:v>Max</c:v>
          </c:tx>
          <c:spPr>
            <a:ln w="25400" cap="rnd">
              <a:noFill/>
              <a:round/>
            </a:ln>
            <a:effectLst/>
          </c:spPr>
          <c:marker>
            <c:symbol val="dash"/>
            <c:size val="8"/>
            <c:spPr>
              <a:solidFill>
                <a:schemeClr val="tx2">
                  <a:lumMod val="75000"/>
                </a:schemeClr>
              </a:solidFill>
              <a:ln w="9525">
                <a:noFill/>
              </a:ln>
              <a:effectLst/>
            </c:spPr>
          </c:marker>
          <c:dLbls>
            <c:delete val="1"/>
          </c:dLbls>
          <c:xVal>
            <c:numRef>
              <c:f>'Graphes anonymisés'!$B$90:$B$92</c:f>
              <c:numCache>
                <c:formatCode>General</c:formatCode>
                <c:ptCount val="3"/>
                <c:pt idx="0">
                  <c:v>2025</c:v>
                </c:pt>
                <c:pt idx="1">
                  <c:v>2024</c:v>
                </c:pt>
                <c:pt idx="2">
                  <c:v>2023</c:v>
                </c:pt>
              </c:numCache>
            </c:numRef>
          </c:xVal>
          <c:yVal>
            <c:numRef>
              <c:f>'Graphes anonymisés'!$AM$90:$AM$92</c:f>
              <c:numCache>
                <c:formatCode>General</c:formatCode>
                <c:ptCount val="3"/>
                <c:pt idx="0">
                  <c:v>56</c:v>
                </c:pt>
                <c:pt idx="1">
                  <c:v>73</c:v>
                </c:pt>
                <c:pt idx="2">
                  <c:v>65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467-479B-8155-55E841708B32}"/>
            </c:ext>
          </c:extLst>
        </c:ser>
        <c:ser>
          <c:idx val="3"/>
          <c:order val="2"/>
          <c:tx>
            <c:v>Moyenne</c:v>
          </c:tx>
          <c:spPr>
            <a:ln w="25400" cap="rnd">
              <a:noFill/>
              <a:round/>
            </a:ln>
            <a:effectLst/>
          </c:spPr>
          <c:marker>
            <c:symbol val="dash"/>
            <c:size val="17"/>
            <c:spPr>
              <a:solidFill>
                <a:schemeClr val="accent4"/>
              </a:solidFill>
              <a:ln w="9525">
                <a:noFill/>
              </a:ln>
              <a:effectLst/>
            </c:spPr>
          </c:marker>
          <c:dLbls>
            <c:numFmt formatCode="#\ ##0&quot; bps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'Graphes anonymisés'!$B$90:$B$92</c:f>
              <c:numCache>
                <c:formatCode>General</c:formatCode>
                <c:ptCount val="3"/>
                <c:pt idx="0">
                  <c:v>2025</c:v>
                </c:pt>
                <c:pt idx="1">
                  <c:v>2024</c:v>
                </c:pt>
                <c:pt idx="2">
                  <c:v>2023</c:v>
                </c:pt>
              </c:numCache>
            </c:numRef>
          </c:xVal>
          <c:yVal>
            <c:numRef>
              <c:f>'Graphes anonymisés'!$AL$90:$AL$92</c:f>
              <c:numCache>
                <c:formatCode>#\ ##0" bps"</c:formatCode>
                <c:ptCount val="3"/>
                <c:pt idx="0">
                  <c:v>32.029150666666673</c:v>
                </c:pt>
                <c:pt idx="1">
                  <c:v>44.33333333333335</c:v>
                </c:pt>
                <c:pt idx="2">
                  <c:v>45.000000000000007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4467-479B-8155-55E841708B32}"/>
            </c:ext>
          </c:extLst>
        </c:ser>
        <c:ser>
          <c:idx val="1"/>
          <c:order val="3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Lbls>
            <c:delete val="1"/>
          </c:dLbls>
          <c:errBars>
            <c:errDir val="x"/>
            <c:errBarType val="both"/>
            <c:errValType val="stdErr"/>
            <c:noEndCap val="1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y"/>
            <c:errBarType val="both"/>
            <c:errValType val="cust"/>
            <c:noEndCap val="1"/>
            <c:plus>
              <c:numRef>
                <c:f>'Graphes anonymisés'!$AN$91</c:f>
                <c:numCache>
                  <c:formatCode>General</c:formatCode>
                  <c:ptCount val="1"/>
                  <c:pt idx="0">
                    <c:v>28.66666666666665</c:v>
                  </c:pt>
                </c:numCache>
              </c:numRef>
            </c:plus>
            <c:minus>
              <c:numRef>
                <c:f>'Graphes anonymisés'!$AO$91</c:f>
                <c:numCache>
                  <c:formatCode>General</c:formatCode>
                  <c:ptCount val="1"/>
                  <c:pt idx="0">
                    <c:v>15.333333333333318</c:v>
                  </c:pt>
                </c:numCache>
              </c:numRef>
            </c:minus>
            <c:spPr>
              <a:noFill/>
              <a:ln w="28575" cap="flat" cmpd="sng" algn="ctr">
                <a:solidFill>
                  <a:schemeClr val="tx2">
                    <a:lumMod val="75000"/>
                  </a:schemeClr>
                </a:solidFill>
                <a:round/>
              </a:ln>
              <a:effectLst/>
            </c:spPr>
          </c:errBars>
          <c:xVal>
            <c:numRef>
              <c:f>'Graphes anonymisés'!$B$91</c:f>
              <c:numCache>
                <c:formatCode>General</c:formatCode>
                <c:ptCount val="1"/>
                <c:pt idx="0">
                  <c:v>2024</c:v>
                </c:pt>
              </c:numCache>
            </c:numRef>
          </c:xVal>
          <c:yVal>
            <c:numRef>
              <c:f>'Graphes anonymisés'!$AL$91</c:f>
              <c:numCache>
                <c:formatCode>#\ ##0" bps"</c:formatCode>
                <c:ptCount val="1"/>
                <c:pt idx="0">
                  <c:v>44.33333333333335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4467-479B-8155-55E841708B32}"/>
            </c:ext>
          </c:extLst>
        </c:ser>
        <c:ser>
          <c:idx val="4"/>
          <c:order val="4"/>
          <c:spPr>
            <a:ln w="25400" cap="rnd">
              <a:noFill/>
              <a:round/>
            </a:ln>
            <a:effectLst/>
          </c:spPr>
          <c:marker>
            <c:symbol val="dash"/>
            <c:size val="17"/>
            <c:spPr>
              <a:solidFill>
                <a:schemeClr val="accent4"/>
              </a:solidFill>
              <a:ln w="9525">
                <a:noFill/>
              </a:ln>
              <a:effectLst/>
            </c:spPr>
          </c:marker>
          <c:dLbls>
            <c:delete val="1"/>
          </c:dLbls>
          <c:errBars>
            <c:errDir val="x"/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y"/>
            <c:errBarType val="both"/>
            <c:errValType val="cust"/>
            <c:noEndCap val="1"/>
            <c:plus>
              <c:numRef>
                <c:f>'Graphes anonymisés'!$AN$90</c:f>
                <c:numCache>
                  <c:formatCode>General</c:formatCode>
                  <c:ptCount val="1"/>
                  <c:pt idx="0">
                    <c:v>23.970849333333327</c:v>
                  </c:pt>
                </c:numCache>
              </c:numRef>
            </c:plus>
            <c:minus>
              <c:numRef>
                <c:f>'Graphes anonymisés'!$AO$90</c:f>
                <c:numCache>
                  <c:formatCode>General</c:formatCode>
                  <c:ptCount val="1"/>
                  <c:pt idx="0">
                    <c:v>17.941698666666653</c:v>
                  </c:pt>
                </c:numCache>
              </c:numRef>
            </c:minus>
            <c:spPr>
              <a:noFill/>
              <a:ln w="28575" cap="flat" cmpd="sng" algn="ctr">
                <a:solidFill>
                  <a:schemeClr val="tx2">
                    <a:lumMod val="75000"/>
                  </a:schemeClr>
                </a:solidFill>
                <a:round/>
              </a:ln>
              <a:effectLst/>
            </c:spPr>
          </c:errBars>
          <c:xVal>
            <c:numRef>
              <c:f>'Graphes anonymisés'!$B$90</c:f>
              <c:numCache>
                <c:formatCode>General</c:formatCode>
                <c:ptCount val="1"/>
                <c:pt idx="0">
                  <c:v>2025</c:v>
                </c:pt>
              </c:numCache>
            </c:numRef>
          </c:xVal>
          <c:yVal>
            <c:numRef>
              <c:f>'Graphes anonymisés'!$AL$90</c:f>
              <c:numCache>
                <c:formatCode>#\ ##0" bps"</c:formatCode>
                <c:ptCount val="1"/>
                <c:pt idx="0">
                  <c:v>32.029150666666673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4467-479B-8155-55E841708B32}"/>
            </c:ext>
          </c:extLst>
        </c:ser>
        <c:ser>
          <c:idx val="5"/>
          <c:order val="5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Lbls>
            <c:delete val="1"/>
          </c:dLbls>
          <c:errBars>
            <c:errDir val="y"/>
            <c:errBarType val="both"/>
            <c:errValType val="cust"/>
            <c:noEndCap val="1"/>
            <c:plus>
              <c:numRef>
                <c:f>'Graphes anonymisés'!$AN$92</c:f>
                <c:numCache>
                  <c:formatCode>General</c:formatCode>
                  <c:ptCount val="1"/>
                  <c:pt idx="0">
                    <c:v>19.999999999999993</c:v>
                  </c:pt>
                </c:numCache>
              </c:numRef>
            </c:plus>
            <c:minus>
              <c:numRef>
                <c:f>'Graphes anonymisés'!$AO$92</c:f>
                <c:numCache>
                  <c:formatCode>General</c:formatCode>
                  <c:ptCount val="1"/>
                  <c:pt idx="0">
                    <c:v>17.000000000000004</c:v>
                  </c:pt>
                </c:numCache>
              </c:numRef>
            </c:minus>
            <c:spPr>
              <a:noFill/>
              <a:ln w="28575" cap="flat" cmpd="sng" algn="ctr">
                <a:solidFill>
                  <a:schemeClr val="tx1"/>
                </a:solidFill>
                <a:round/>
              </a:ln>
              <a:effectLst/>
            </c:spPr>
          </c:errBars>
          <c:xVal>
            <c:numRef>
              <c:f>'Graphes anonymisés'!$B$92</c:f>
              <c:numCache>
                <c:formatCode>General</c:formatCode>
                <c:ptCount val="1"/>
                <c:pt idx="0">
                  <c:v>2023</c:v>
                </c:pt>
              </c:numCache>
            </c:numRef>
          </c:xVal>
          <c:yVal>
            <c:numRef>
              <c:f>'Graphes anonymisés'!$AL$92</c:f>
              <c:numCache>
                <c:formatCode>#\ ##0" bps"</c:formatCode>
                <c:ptCount val="1"/>
                <c:pt idx="0">
                  <c:v>45.000000000000007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4467-479B-8155-55E841708B32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axId val="832980383"/>
        <c:axId val="832986143"/>
      </c:scatterChart>
      <c:valAx>
        <c:axId val="832980383"/>
        <c:scaling>
          <c:orientation val="minMax"/>
          <c:min val="2022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832986143"/>
        <c:crosses val="autoZero"/>
        <c:crossBetween val="midCat"/>
        <c:majorUnit val="1"/>
        <c:minorUnit val="1"/>
      </c:valAx>
      <c:valAx>
        <c:axId val="832986143"/>
        <c:scaling>
          <c:orientation val="minMax"/>
          <c:max val="100"/>
          <c:min val="0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83298038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5991423733834065E-2"/>
          <c:y val="3.43200265912647E-2"/>
          <c:w val="0.90154355745231574"/>
          <c:h val="0.8367699900643073"/>
        </c:manualLayout>
      </c:layout>
      <c:areaChart>
        <c:grouping val="stacked"/>
        <c:varyColors val="0"/>
        <c:ser>
          <c:idx val="0"/>
          <c:order val="2"/>
          <c:spPr>
            <a:noFill/>
            <a:ln>
              <a:noFill/>
            </a:ln>
            <a:effectLst/>
          </c:spPr>
          <c:cat>
            <c:strLit>
              <c:ptCount val="7"/>
              <c:pt idx="0">
                <c:v>1 an</c:v>
              </c:pt>
              <c:pt idx="1">
                <c:v>5 ans</c:v>
              </c:pt>
              <c:pt idx="2">
                <c:v>10 ans</c:v>
              </c:pt>
              <c:pt idx="3">
                <c:v>15 ans</c:v>
              </c:pt>
              <c:pt idx="4">
                <c:v>20 ans</c:v>
              </c:pt>
              <c:pt idx="5">
                <c:v>25 ans</c:v>
              </c:pt>
              <c:pt idx="6">
                <c:v>30 ans</c:v>
              </c:pt>
              <c:extLst>
                <c:ext xmlns:c15="http://schemas.microsoft.com/office/drawing/2012/chart" uri="{02D57815-91ED-43cb-92C2-25804820EDAC}">
                  <c15:autoCat val="1"/>
                </c:ext>
              </c:extLst>
            </c:strLit>
          </c:cat>
          <c:val>
            <c:numRef>
              <c:f>'Graphes anonymisés'!$AF$58:$AF$64</c:f>
              <c:numCache>
                <c:formatCode>0.00%</c:formatCode>
                <c:ptCount val="7"/>
                <c:pt idx="0">
                  <c:v>2.0799999999999999E-2</c:v>
                </c:pt>
                <c:pt idx="1">
                  <c:v>2.4799999999999999E-2</c:v>
                </c:pt>
                <c:pt idx="2">
                  <c:v>2.86E-2</c:v>
                </c:pt>
                <c:pt idx="3">
                  <c:v>2.9193659449999999E-2</c:v>
                </c:pt>
                <c:pt idx="4">
                  <c:v>2.9682158899999998E-2</c:v>
                </c:pt>
                <c:pt idx="5">
                  <c:v>2.9267470800000001E-2</c:v>
                </c:pt>
                <c:pt idx="6">
                  <c:v>2.8852782700000003E-2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6EF1-4D49-9C63-56870E7BB27F}"/>
            </c:ext>
          </c:extLst>
        </c:ser>
        <c:ser>
          <c:idx val="3"/>
          <c:order val="3"/>
          <c:spPr>
            <a:solidFill>
              <a:schemeClr val="tx1">
                <a:lumMod val="20000"/>
                <a:lumOff val="80000"/>
              </a:schemeClr>
            </a:solidFill>
            <a:ln w="25400">
              <a:noFill/>
            </a:ln>
            <a:effectLst/>
          </c:spPr>
          <c:cat>
            <c:strLit>
              <c:ptCount val="7"/>
              <c:pt idx="0">
                <c:v>1 an</c:v>
              </c:pt>
              <c:pt idx="1">
                <c:v>5 ans</c:v>
              </c:pt>
              <c:pt idx="2">
                <c:v>10 ans</c:v>
              </c:pt>
              <c:pt idx="3">
                <c:v>15 ans</c:v>
              </c:pt>
              <c:pt idx="4">
                <c:v>20 ans</c:v>
              </c:pt>
              <c:pt idx="5">
                <c:v>25 ans</c:v>
              </c:pt>
              <c:pt idx="6">
                <c:v>30 ans</c:v>
              </c:pt>
              <c:extLst>
                <c:ext xmlns:c15="http://schemas.microsoft.com/office/drawing/2012/chart" uri="{02D57815-91ED-43cb-92C2-25804820EDAC}">
                  <c15:autoCat val="1"/>
                </c:ext>
              </c:extLst>
            </c:strLit>
          </c:cat>
          <c:val>
            <c:numRef>
              <c:f>'Graphes anonymisés'!$AI$58:$AI$64</c:f>
              <c:numCache>
                <c:formatCode>0.00%</c:formatCode>
                <c:ptCount val="7"/>
                <c:pt idx="0">
                  <c:v>5.7000000000000002E-3</c:v>
                </c:pt>
                <c:pt idx="1">
                  <c:v>5.7000000000000002E-3</c:v>
                </c:pt>
                <c:pt idx="2">
                  <c:v>5.7999999999999996E-3</c:v>
                </c:pt>
                <c:pt idx="3">
                  <c:v>7.7063405500000029E-3</c:v>
                </c:pt>
                <c:pt idx="4">
                  <c:v>8.2178411000000048E-3</c:v>
                </c:pt>
                <c:pt idx="5">
                  <c:v>8.2825291999999995E-3</c:v>
                </c:pt>
                <c:pt idx="6">
                  <c:v>8.3472172999999941E-3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6EF1-4D49-9C63-56870E7BB2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5137535"/>
        <c:axId val="295154335"/>
      </c:areaChart>
      <c:lineChart>
        <c:grouping val="standard"/>
        <c:varyColors val="0"/>
        <c:ser>
          <c:idx val="1"/>
          <c:order val="0"/>
          <c:tx>
            <c:v>Borne supérieure</c:v>
          </c:tx>
          <c:spPr>
            <a:ln w="28575" cap="rnd">
              <a:solidFill>
                <a:schemeClr val="accent2"/>
              </a:solidFill>
              <a:prstDash val="dash"/>
              <a:round/>
            </a:ln>
            <a:effectLst/>
          </c:spPr>
          <c:marker>
            <c:symbol val="diamond"/>
            <c:size val="11"/>
            <c:spPr>
              <a:solidFill>
                <a:schemeClr val="tx1"/>
              </a:solidFill>
              <a:ln w="9525">
                <a:solidFill>
                  <a:schemeClr val="tx1"/>
                </a:solidFill>
                <a:prstDash val="dash"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'Tx d''actu'!$B$50:$B$56</c:f>
              <c:strCache>
                <c:ptCount val="7"/>
                <c:pt idx="0">
                  <c:v>1 an</c:v>
                </c:pt>
                <c:pt idx="1">
                  <c:v>5 ans</c:v>
                </c:pt>
                <c:pt idx="2">
                  <c:v>10 ans</c:v>
                </c:pt>
                <c:pt idx="3">
                  <c:v>15 ans</c:v>
                </c:pt>
                <c:pt idx="4">
                  <c:v>20 ans</c:v>
                </c:pt>
                <c:pt idx="5">
                  <c:v>25 ans</c:v>
                </c:pt>
                <c:pt idx="6">
                  <c:v>30 ans</c:v>
                </c:pt>
              </c:strCache>
              <c:extLst/>
            </c:strRef>
          </c:cat>
          <c:val>
            <c:numRef>
              <c:f>'Graphes anonymisés'!$AH$58:$AH$64</c:f>
              <c:numCache>
                <c:formatCode>0.00%</c:formatCode>
                <c:ptCount val="7"/>
                <c:pt idx="0">
                  <c:v>2.6499999999999999E-2</c:v>
                </c:pt>
                <c:pt idx="1">
                  <c:v>3.0499999999999999E-2</c:v>
                </c:pt>
                <c:pt idx="2">
                  <c:v>3.44E-2</c:v>
                </c:pt>
                <c:pt idx="3">
                  <c:v>3.6900000000000002E-2</c:v>
                </c:pt>
                <c:pt idx="4">
                  <c:v>3.7900000000000003E-2</c:v>
                </c:pt>
                <c:pt idx="5">
                  <c:v>3.755E-2</c:v>
                </c:pt>
                <c:pt idx="6">
                  <c:v>3.7199999999999997E-2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2-6EF1-4D49-9C63-56870E7BB27F}"/>
            </c:ext>
          </c:extLst>
        </c:ser>
        <c:ser>
          <c:idx val="2"/>
          <c:order val="1"/>
          <c:tx>
            <c:v>Borne inférieure</c:v>
          </c:tx>
          <c:spPr>
            <a:ln w="285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square"/>
            <c:size val="7"/>
            <c:spPr>
              <a:noFill/>
              <a:ln w="9525">
                <a:solidFill>
                  <a:schemeClr val="tx1"/>
                </a:solidFill>
                <a:prstDash val="dash"/>
              </a:ln>
              <a:effectLst/>
            </c:spPr>
          </c:marker>
          <c:dLbls>
            <c:dLbl>
              <c:idx val="0"/>
              <c:layout>
                <c:manualLayout>
                  <c:x val="-2.1967924030355628E-3"/>
                  <c:y val="1.17711868683105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C40-4BA3-9BE8-31B5697CEA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'Tx d''actu'!$B$50:$B$56</c:f>
              <c:strCache>
                <c:ptCount val="7"/>
                <c:pt idx="0">
                  <c:v>1 an</c:v>
                </c:pt>
                <c:pt idx="1">
                  <c:v>5 ans</c:v>
                </c:pt>
                <c:pt idx="2">
                  <c:v>10 ans</c:v>
                </c:pt>
                <c:pt idx="3">
                  <c:v>15 ans</c:v>
                </c:pt>
                <c:pt idx="4">
                  <c:v>20 ans</c:v>
                </c:pt>
                <c:pt idx="5">
                  <c:v>25 ans</c:v>
                </c:pt>
                <c:pt idx="6">
                  <c:v>30 ans</c:v>
                </c:pt>
              </c:strCache>
              <c:extLst/>
            </c:strRef>
          </c:cat>
          <c:val>
            <c:numRef>
              <c:f>'Graphes anonymisés'!$AF$58:$AF$64</c:f>
              <c:numCache>
                <c:formatCode>0.00%</c:formatCode>
                <c:ptCount val="7"/>
                <c:pt idx="0">
                  <c:v>2.0799999999999999E-2</c:v>
                </c:pt>
                <c:pt idx="1">
                  <c:v>2.4799999999999999E-2</c:v>
                </c:pt>
                <c:pt idx="2">
                  <c:v>2.86E-2</c:v>
                </c:pt>
                <c:pt idx="3">
                  <c:v>2.9193659449999999E-2</c:v>
                </c:pt>
                <c:pt idx="4">
                  <c:v>2.9682158899999998E-2</c:v>
                </c:pt>
                <c:pt idx="5">
                  <c:v>2.9267470800000001E-2</c:v>
                </c:pt>
                <c:pt idx="6">
                  <c:v>2.8852782700000003E-2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3-6EF1-4D49-9C63-56870E7BB27F}"/>
            </c:ext>
          </c:extLst>
        </c:ser>
        <c:ser>
          <c:idx val="4"/>
          <c:order val="4"/>
          <c:tx>
            <c:strRef>
              <c:f>'Graphes anonymisés'!$AG$57</c:f>
              <c:strCache>
                <c:ptCount val="1"/>
                <c:pt idx="0">
                  <c:v>Taux Moyen Non-Vie</c:v>
                </c:pt>
              </c:strCache>
            </c:strRef>
          </c:tx>
          <c:spPr>
            <a:ln w="28575" cap="rnd">
              <a:solidFill>
                <a:schemeClr val="accent4"/>
              </a:solidFill>
              <a:prstDash val="dash"/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4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7"/>
              <c:pt idx="0">
                <c:v>1 an</c:v>
              </c:pt>
              <c:pt idx="1">
                <c:v>5 ans</c:v>
              </c:pt>
              <c:pt idx="2">
                <c:v>10 ans</c:v>
              </c:pt>
              <c:pt idx="3">
                <c:v>15 ans</c:v>
              </c:pt>
              <c:pt idx="4">
                <c:v>20 ans</c:v>
              </c:pt>
              <c:pt idx="5">
                <c:v>25 ans</c:v>
              </c:pt>
              <c:pt idx="6">
                <c:v>30 ans</c:v>
              </c:pt>
              <c:extLst>
                <c:ext xmlns:c15="http://schemas.microsoft.com/office/drawing/2012/chart" uri="{02D57815-91ED-43cb-92C2-25804820EDAC}">
                  <c15:autoCat val="1"/>
                </c:ext>
              </c:extLst>
            </c:strLit>
          </c:cat>
          <c:val>
            <c:numRef>
              <c:f>'Graphes anonymisés'!$AG$58:$AG$64</c:f>
              <c:numCache>
                <c:formatCode>0.00%</c:formatCode>
                <c:ptCount val="7"/>
                <c:pt idx="0">
                  <c:v>2.4209125725000002E-2</c:v>
                </c:pt>
                <c:pt idx="1">
                  <c:v>2.7502186299999998E-2</c:v>
                </c:pt>
                <c:pt idx="2">
                  <c:v>3.0926289999999999E-2</c:v>
                </c:pt>
                <c:pt idx="3">
                  <c:v>3.2898414862500003E-2</c:v>
                </c:pt>
                <c:pt idx="4">
                  <c:v>3.3795539724999997E-2</c:v>
                </c:pt>
                <c:pt idx="5">
                  <c:v>3.3560617699999996E-2</c:v>
                </c:pt>
                <c:pt idx="6">
                  <c:v>3.3325695675000003E-2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5-6EF1-4D49-9C63-56870E7BB27F}"/>
            </c:ext>
          </c:extLst>
        </c:ser>
        <c:dLbls>
          <c:dLblPos val="b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95137535"/>
        <c:axId val="295154335"/>
      </c:lineChart>
      <c:catAx>
        <c:axId val="2951375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5154335"/>
        <c:crosses val="autoZero"/>
        <c:auto val="1"/>
        <c:lblAlgn val="ctr"/>
        <c:lblOffset val="100"/>
        <c:noMultiLvlLbl val="0"/>
      </c:catAx>
      <c:valAx>
        <c:axId val="295154335"/>
        <c:scaling>
          <c:orientation val="minMax"/>
          <c:max val="4.5000000000000012E-2"/>
          <c:min val="2.0000000000000004E-2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51375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ayout>
        <c:manualLayout>
          <c:xMode val="edge"/>
          <c:yMode val="edge"/>
          <c:x val="3.1525833244215158E-2"/>
          <c:y val="0.95227156157307413"/>
          <c:w val="0.96641951629765421"/>
          <c:h val="4.45523608111164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'Graphes anonymisés'!$C$201</c:f>
              <c:strCache>
                <c:ptCount val="1"/>
                <c:pt idx="0">
                  <c:v>&lt;5 ans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'Graphes anonymisés'!$Q$203:$S$203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'Graphes anonymisés'!$Q$204:$S$204</c:f>
              <c:numCache>
                <c:formatCode>0%</c:formatCode>
                <c:ptCount val="3"/>
                <c:pt idx="0">
                  <c:v>0.36289676055211573</c:v>
                </c:pt>
                <c:pt idx="1">
                  <c:v>0.37730640992672915</c:v>
                </c:pt>
                <c:pt idx="2">
                  <c:v>0.37967293379478134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BA-4A64-A46A-8682359EB617}"/>
            </c:ext>
          </c:extLst>
        </c:ser>
        <c:ser>
          <c:idx val="1"/>
          <c:order val="1"/>
          <c:tx>
            <c:strRef>
              <c:f>'Graphes anonymisés'!$C$202</c:f>
              <c:strCache>
                <c:ptCount val="1"/>
                <c:pt idx="0">
                  <c:v>&lt;10 ans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'Graphes anonymisés'!$Q$203:$S$203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'Graphes anonymisés'!$Q$205:$S$205</c:f>
              <c:numCache>
                <c:formatCode>0%</c:formatCode>
                <c:ptCount val="3"/>
                <c:pt idx="0">
                  <c:v>0.2367188469831801</c:v>
                </c:pt>
                <c:pt idx="1">
                  <c:v>0.24456283499936696</c:v>
                </c:pt>
                <c:pt idx="2">
                  <c:v>0.25158309340821722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BA-4A64-A46A-8682359EB617}"/>
            </c:ext>
          </c:extLst>
        </c:ser>
        <c:ser>
          <c:idx val="2"/>
          <c:order val="2"/>
          <c:tx>
            <c:strRef>
              <c:f>'Graphes anonymisés'!$C$203</c:f>
              <c:strCache>
                <c:ptCount val="1"/>
                <c:pt idx="0">
                  <c:v>&gt;=10 ans</c:v>
                </c:pt>
              </c:strCache>
            </c:strRef>
          </c:tx>
          <c:spPr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'Graphes anonymisés'!$Q$203:$S$203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'Graphes anonymisés'!$Q$206:$S$206</c:f>
              <c:numCache>
                <c:formatCode>0%</c:formatCode>
                <c:ptCount val="3"/>
                <c:pt idx="0">
                  <c:v>0.4003843924647042</c:v>
                </c:pt>
                <c:pt idx="1">
                  <c:v>0.37813075507390376</c:v>
                </c:pt>
                <c:pt idx="2">
                  <c:v>0.3687439727970015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BA-4A64-A46A-8682359EB61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61"/>
        <c:overlap val="100"/>
        <c:axId val="1508540752"/>
        <c:axId val="1508541712"/>
      </c:barChart>
      <c:catAx>
        <c:axId val="1508540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08541712"/>
        <c:crosses val="autoZero"/>
        <c:auto val="1"/>
        <c:lblAlgn val="ctr"/>
        <c:lblOffset val="100"/>
        <c:noMultiLvlLbl val="0"/>
      </c:catAx>
      <c:valAx>
        <c:axId val="1508541712"/>
        <c:scaling>
          <c:orientation val="minMax"/>
        </c:scaling>
        <c:delete val="1"/>
        <c:axPos val="l"/>
        <c:numFmt formatCode="0%" sourceLinked="0"/>
        <c:majorTickMark val="none"/>
        <c:minorTickMark val="none"/>
        <c:tickLblPos val="nextTo"/>
        <c:crossAx val="1508540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1.3561069124791379E-2"/>
          <c:y val="0.39283474628526149"/>
          <c:w val="0.150092026625255"/>
          <c:h val="0.255058741074846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accent2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2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3D9-4627-9FC3-BAE3D713F1DF}"/>
              </c:ext>
            </c:extLst>
          </c:dPt>
          <c:dPt>
            <c:idx val="1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3D9-4627-9FC3-BAE3D713F1DF}"/>
              </c:ext>
            </c:extLst>
          </c:dPt>
          <c:dPt>
            <c:idx val="2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3D9-4627-9FC3-BAE3D713F1DF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13D9-4627-9FC3-BAE3D713F1DF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13D9-4627-9FC3-BAE3D713F1DF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13D9-4627-9FC3-BAE3D713F1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'Graphes anonymisés'!$R$122:$R$124</c:f>
              <c:strCache>
                <c:ptCount val="3"/>
                <c:pt idx="0">
                  <c:v>RNPG 2023</c:v>
                </c:pt>
                <c:pt idx="1">
                  <c:v>RNPG 2024</c:v>
                </c:pt>
                <c:pt idx="2">
                  <c:v>RNPG 2025</c:v>
                </c:pt>
              </c:strCache>
            </c:strRef>
          </c:cat>
          <c:val>
            <c:numRef>
              <c:f>'Graphes anonymisés'!$Q$122:$Q$124</c:f>
              <c:numCache>
                <c:formatCode>0%</c:formatCode>
                <c:ptCount val="3"/>
                <c:pt idx="0">
                  <c:v>0.95611613160892461</c:v>
                </c:pt>
                <c:pt idx="1">
                  <c:v>1</c:v>
                </c:pt>
                <c:pt idx="2">
                  <c:v>1.0622826091559574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3D9-4627-9FC3-BAE3D713F1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6207951"/>
        <c:axId val="476203151"/>
      </c:barChart>
      <c:catAx>
        <c:axId val="4762079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76203151"/>
        <c:crosses val="autoZero"/>
        <c:auto val="1"/>
        <c:lblAlgn val="ctr"/>
        <c:lblOffset val="100"/>
        <c:noMultiLvlLbl val="0"/>
      </c:catAx>
      <c:valAx>
        <c:axId val="476203151"/>
        <c:scaling>
          <c:orientation val="minMax"/>
          <c:min val="0.4"/>
        </c:scaling>
        <c:delete val="1"/>
        <c:axPos val="l"/>
        <c:numFmt formatCode="0%" sourceLinked="1"/>
        <c:majorTickMark val="none"/>
        <c:minorTickMark val="none"/>
        <c:tickLblPos val="nextTo"/>
        <c:crossAx val="4762079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07299585213539E-2"/>
          <c:y val="0.19253401675968235"/>
          <c:w val="0.92702777348590604"/>
          <c:h val="0.65741165940104651"/>
        </c:manualLayout>
      </c:layout>
      <c:barChart>
        <c:barDir val="col"/>
        <c:grouping val="stacked"/>
        <c:varyColors val="0"/>
        <c:ser>
          <c:idx val="2"/>
          <c:order val="0"/>
          <c:tx>
            <c:strRef>
              <c:f>'Graphes anonymisés'!$C$238</c:f>
              <c:strCache>
                <c:ptCount val="1"/>
                <c:pt idx="0">
                  <c:v>BE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'Graphes anonymisés'!$R$238:$T$238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'Graphes anonymisés'!$R$258:$T$258</c:f>
              <c:numCache>
                <c:formatCode>0%</c:formatCode>
                <c:ptCount val="3"/>
                <c:pt idx="0">
                  <c:v>0.92005996823687142</c:v>
                </c:pt>
                <c:pt idx="1">
                  <c:v>0.92218186979056915</c:v>
                </c:pt>
                <c:pt idx="2">
                  <c:v>0.91732257944613071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D6-49B0-ABBB-50888421BF3C}"/>
            </c:ext>
          </c:extLst>
        </c:ser>
        <c:ser>
          <c:idx val="0"/>
          <c:order val="1"/>
          <c:tx>
            <c:strRef>
              <c:f>'Graphes anonymisés'!$C$240</c:f>
              <c:strCache>
                <c:ptCount val="1"/>
                <c:pt idx="0">
                  <c:v>CSM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'Graphes anonymisés'!$R$238:$T$238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'Graphes anonymisés'!$R$260:$T$260</c:f>
              <c:numCache>
                <c:formatCode>0%</c:formatCode>
                <c:ptCount val="3"/>
                <c:pt idx="0">
                  <c:v>6.6979053352199988E-2</c:v>
                </c:pt>
                <c:pt idx="1">
                  <c:v>6.5641693987293526E-2</c:v>
                </c:pt>
                <c:pt idx="2">
                  <c:v>6.9012389103669802E-2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D6-49B0-ABBB-50888421BF3C}"/>
            </c:ext>
          </c:extLst>
        </c:ser>
        <c:ser>
          <c:idx val="1"/>
          <c:order val="2"/>
          <c:tx>
            <c:strRef>
              <c:f>'Graphes anonymisés'!$C$239</c:f>
              <c:strCache>
                <c:ptCount val="1"/>
                <c:pt idx="0">
                  <c:v>RA</c:v>
                </c:pt>
              </c:strCache>
            </c:strRef>
          </c:tx>
          <c:spPr>
            <a:solidFill>
              <a:srgbClr val="8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'Graphes anonymisés'!$R$238:$T$238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'Graphes anonymisés'!$R$259:$T$259</c:f>
              <c:numCache>
                <c:formatCode>0%</c:formatCode>
                <c:ptCount val="3"/>
                <c:pt idx="0">
                  <c:v>1.2960978410928517E-2</c:v>
                </c:pt>
                <c:pt idx="1">
                  <c:v>1.217643622213741E-2</c:v>
                </c:pt>
                <c:pt idx="2">
                  <c:v>1.3665031450199427E-2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ED6-49B0-ABBB-50888421BF3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54"/>
        <c:overlap val="100"/>
        <c:axId val="625835839"/>
        <c:axId val="625836799"/>
      </c:barChart>
      <c:catAx>
        <c:axId val="6258358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25836799"/>
        <c:crosses val="autoZero"/>
        <c:auto val="1"/>
        <c:lblAlgn val="ctr"/>
        <c:lblOffset val="100"/>
        <c:noMultiLvlLbl val="0"/>
      </c:catAx>
      <c:valAx>
        <c:axId val="625836799"/>
        <c:scaling>
          <c:orientation val="minMax"/>
          <c:min val="0.5"/>
        </c:scaling>
        <c:delete val="1"/>
        <c:axPos val="l"/>
        <c:numFmt formatCode="0%" sourceLinked="1"/>
        <c:majorTickMark val="none"/>
        <c:minorTickMark val="none"/>
        <c:tickLblPos val="nextTo"/>
        <c:crossAx val="6258358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2313298401055182E-2"/>
          <c:y val="0.60278169678434967"/>
          <c:w val="0.12304068275009666"/>
          <c:h val="0.22830273692154759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accent2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1600"/>
      </a:pPr>
      <a:endParaRPr lang="fr-FR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('Graphes anonymisés'!$C$160,'Graphes anonymisés'!$C$165:$C$171)</cx:f>
        <cx:lvl ptCount="8">
          <cx:pt idx="0">CSM 2023</cx:pt>
          <cx:pt idx="1">Enroulement</cx:pt>
          <cx:pt idx="2">CSM 2024</cx:pt>
          <cx:pt idx="3">Réévaluation stock</cx:pt>
          <cx:pt idx="4">Affaires nouvelles</cx:pt>
          <cx:pt idx="5">Relâchement</cx:pt>
          <cx:pt idx="6">Autres</cx:pt>
          <cx:pt idx="7">CSM 2025</cx:pt>
        </cx:lvl>
      </cx:strDim>
      <cx:numDim type="val">
        <cx:f>('Graphes anonymisés'!$O$160,'Graphes anonymisés'!$O$165:$O$171)</cx:f>
        <cx:lvl ptCount="8" formatCode="0%">
          <cx:pt idx="0">0.97751243957420197</cx:pt>
          <cx:pt idx="1">0.022487560425798032</cx:pt>
          <cx:pt idx="2">1</cx:pt>
          <cx:pt idx="3">0.13415120861285365</cx:pt>
          <cx:pt idx="4">0.094224589644682458</cx:pt>
          <cx:pt idx="5">-0.11568408655574608</cx:pt>
          <cx:pt idx="6">-0.0058691087595296662</cx:pt>
          <cx:pt idx="7">1.1068226029422603</cx:pt>
        </cx:lvl>
      </cx:numDim>
    </cx:data>
  </cx:chartData>
  <cx:chart>
    <cx:plotArea>
      <cx:plotAreaRegion>
        <cx:plotSurface>
          <cx:spPr>
            <a:ln>
              <a:noFill/>
            </a:ln>
          </cx:spPr>
        </cx:plotSurface>
        <cx:series layoutId="waterfall" uniqueId="{36E8186C-3CFA-4034-9D68-2428731C1828}">
          <cx:dataPt idx="0">
            <cx:spPr>
              <a:solidFill>
                <a:srgbClr val="2D4345"/>
              </a:solidFill>
            </cx:spPr>
          </cx:dataPt>
          <cx:dataPt idx="1">
            <cx:spPr>
              <a:solidFill>
                <a:srgbClr val="00757E"/>
              </a:solidFill>
            </cx:spPr>
          </cx:dataPt>
          <cx:dataPt idx="2">
            <cx:spPr>
              <a:solidFill>
                <a:srgbClr val="2D4345"/>
              </a:solidFill>
            </cx:spPr>
          </cx:dataPt>
          <cx:dataPt idx="3">
            <cx:spPr>
              <a:solidFill>
                <a:srgbClr val="00757E"/>
              </a:solidFill>
            </cx:spPr>
          </cx:dataPt>
          <cx:dataPt idx="4">
            <cx:spPr>
              <a:solidFill>
                <a:srgbClr val="00757E"/>
              </a:solidFill>
            </cx:spPr>
          </cx:dataPt>
          <cx:dataPt idx="5">
            <cx:spPr>
              <a:solidFill>
                <a:srgbClr val="FFC000"/>
              </a:solidFill>
            </cx:spPr>
          </cx:dataPt>
          <cx:dataPt idx="6">
            <cx:spPr>
              <a:solidFill>
                <a:srgbClr val="FFC000"/>
              </a:solidFill>
            </cx:spPr>
          </cx:dataPt>
          <cx:dataPt idx="7">
            <cx:spPr>
              <a:solidFill>
                <a:srgbClr val="2D4345"/>
              </a:solidFill>
            </cx:spPr>
          </cx:dataPt>
          <cx:dataLabels pos="ctr"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1400" b="1">
                    <a:solidFill>
                      <a:schemeClr val="bg1"/>
                    </a:solidFill>
                  </a:defRPr>
                </a:pPr>
                <a:endParaRPr lang="fr-FR" sz="1400" b="1" i="0" u="none" strike="noStrike" baseline="0">
                  <a:solidFill>
                    <a:schemeClr val="bg1"/>
                  </a:solidFill>
                  <a:latin typeface="Calibri" panose="020F0502020204030204"/>
                </a:endParaRPr>
              </a:p>
            </cx:txPr>
            <cx:visibility seriesName="0" categoryName="0" value="1"/>
            <cx:separator>, </cx:separator>
            <cx:dataLabel idx="1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>
                      <a:solidFill>
                        <a:schemeClr val="accent4"/>
                      </a:solidFill>
                    </a:defRPr>
                  </a:pPr>
                  <a:r>
                    <a:rPr lang="fr-FR" sz="1400" b="1" i="0" u="none" strike="noStrike" baseline="0">
                      <a:solidFill>
                        <a:schemeClr val="accent4"/>
                      </a:solidFill>
                      <a:latin typeface="Calibri" panose="020F0502020204030204"/>
                    </a:rPr>
                    <a:t>2%</a:t>
                  </a:r>
                </a:p>
              </cx:txPr>
              <cx:visibility seriesName="0" categoryName="0" value="1"/>
              <cx:separator>, </cx:separator>
            </cx:dataLabel>
            <cx:dataLabel idx="3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>
                      <a:solidFill>
                        <a:schemeClr val="accent4"/>
                      </a:solidFill>
                    </a:defRPr>
                  </a:pPr>
                  <a:r>
                    <a:rPr lang="fr-FR" sz="1400" b="1" i="0" u="none" strike="noStrike" baseline="0">
                      <a:solidFill>
                        <a:schemeClr val="accent4"/>
                      </a:solidFill>
                      <a:latin typeface="Calibri" panose="020F0502020204030204"/>
                    </a:rPr>
                    <a:t>13%</a:t>
                  </a:r>
                </a:p>
              </cx:txPr>
              <cx:visibility seriesName="0" categoryName="0" value="1"/>
              <cx:separator>, </cx:separator>
            </cx:dataLabel>
            <cx:dataLabel idx="4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>
                      <a:solidFill>
                        <a:schemeClr val="accent4"/>
                      </a:solidFill>
                    </a:defRPr>
                  </a:pPr>
                  <a:r>
                    <a:rPr lang="fr-FR" sz="1400" b="1" i="0" u="none" strike="noStrike" baseline="0">
                      <a:solidFill>
                        <a:schemeClr val="accent4"/>
                      </a:solidFill>
                      <a:latin typeface="Calibri" panose="020F0502020204030204"/>
                    </a:rPr>
                    <a:t>9%</a:t>
                  </a:r>
                </a:p>
              </cx:txPr>
              <cx:visibility seriesName="0" categoryName="0" value="1"/>
              <cx:separator>, </cx:separator>
            </cx:dataLabel>
            <cx:dataLabel idx="5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>
                      <a:solidFill>
                        <a:schemeClr val="tx2"/>
                      </a:solidFill>
                    </a:defRPr>
                  </a:pPr>
                  <a:r>
                    <a:rPr lang="fr-FR" sz="1400" b="1" i="0" u="none" strike="noStrike" baseline="0">
                      <a:solidFill>
                        <a:schemeClr val="tx2"/>
                      </a:solidFill>
                      <a:latin typeface="Calibri" panose="020F0502020204030204"/>
                    </a:rPr>
                    <a:t>-12%</a:t>
                  </a:r>
                </a:p>
              </cx:txPr>
              <cx:visibility seriesName="0" categoryName="0" value="1"/>
              <cx:separator>, </cx:separator>
            </cx:dataLabel>
            <cx:dataLabel idx="6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>
                      <a:solidFill>
                        <a:schemeClr val="tx2"/>
                      </a:solidFill>
                    </a:defRPr>
                  </a:pPr>
                  <a:r>
                    <a:rPr lang="fr-FR" sz="1400" b="1" i="0" u="none" strike="noStrike" baseline="0">
                      <a:solidFill>
                        <a:schemeClr val="tx2"/>
                      </a:solidFill>
                      <a:latin typeface="Calibri" panose="020F0502020204030204"/>
                    </a:rPr>
                    <a:t>-1%</a:t>
                  </a:r>
                </a:p>
              </cx:txPr>
              <cx:visibility seriesName="0" categoryName="0" value="1"/>
              <cx:separator>, </cx:separator>
            </cx:dataLabel>
          </cx:dataLabels>
          <cx:dataId val="0"/>
          <cx:layoutPr>
            <cx:subtotals>
              <cx:idx val="0"/>
              <cx:idx val="2"/>
              <cx:idx val="7"/>
            </cx:subtotals>
          </cx:layoutPr>
        </cx:series>
      </cx:plotAreaRegion>
      <cx:axis id="0">
        <cx:catScaling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1000" b="1">
                <a:solidFill>
                  <a:schemeClr val="tx1">
                    <a:lumMod val="60000"/>
                    <a:lumOff val="40000"/>
                  </a:schemeClr>
                </a:solidFill>
              </a:defRPr>
            </a:pPr>
            <a:endParaRPr lang="fr-FR" sz="1000" b="1" i="0" u="none" strike="noStrike" baseline="0">
              <a:solidFill>
                <a:schemeClr val="tx1">
                  <a:lumMod val="60000"/>
                  <a:lumOff val="40000"/>
                </a:schemeClr>
              </a:solidFill>
              <a:latin typeface="Calibri" panose="020F0502020204030204"/>
            </a:endParaRPr>
          </a:p>
        </cx:txPr>
      </cx:axis>
      <cx:axis id="1" hidden="1">
        <cx:valScaling min="0.80000000000000004"/>
        <cx:tickLabels/>
      </cx:axis>
    </cx:plotArea>
  </cx:chart>
  <cx:spPr>
    <a:ln>
      <a:noFill/>
    </a:ln>
  </cx:spPr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9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FC6381-76EB-4C92-8C94-D3B13EC94069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4721DB-16D9-415C-8253-D8D7DA1C31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0523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4721DB-16D9-415C-8253-D8D7DA1C3173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7849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2716" y="1686142"/>
            <a:ext cx="8757444" cy="3586927"/>
          </a:xfrm>
          <a:prstGeom prst="rect">
            <a:avLst/>
          </a:prstGeom>
        </p:spPr>
        <p:txBody>
          <a:bodyPr anchor="b"/>
          <a:lstStyle>
            <a:lvl1pPr algn="ctr">
              <a:defRPr sz="2688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7860" y="5411396"/>
            <a:ext cx="7727156" cy="24874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76"/>
            </a:lvl1pPr>
            <a:lvl2pPr marL="204876" indent="0" algn="ctr">
              <a:buNone/>
              <a:defRPr sz="896"/>
            </a:lvl2pPr>
            <a:lvl3pPr marL="409752" indent="0" algn="ctr">
              <a:buNone/>
              <a:defRPr sz="806"/>
            </a:lvl3pPr>
            <a:lvl4pPr marL="614629" indent="0" algn="ctr">
              <a:buNone/>
              <a:defRPr sz="717"/>
            </a:lvl4pPr>
            <a:lvl5pPr marL="819504" indent="0" algn="ctr">
              <a:buNone/>
              <a:defRPr sz="717"/>
            </a:lvl5pPr>
            <a:lvl6pPr marL="1024380" indent="0" algn="ctr">
              <a:buNone/>
              <a:defRPr sz="717"/>
            </a:lvl6pPr>
            <a:lvl7pPr marL="1229256" indent="0" algn="ctr">
              <a:buNone/>
              <a:defRPr sz="717"/>
            </a:lvl7pPr>
            <a:lvl8pPr marL="1434133" indent="0" algn="ctr">
              <a:buNone/>
              <a:defRPr sz="717"/>
            </a:lvl8pPr>
            <a:lvl9pPr marL="1639009" indent="0" algn="ctr">
              <a:buNone/>
              <a:defRPr sz="717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8323" y="9549241"/>
            <a:ext cx="2318147" cy="548533"/>
          </a:xfrm>
          <a:prstGeom prst="rect">
            <a:avLst/>
          </a:prstGeom>
        </p:spPr>
        <p:txBody>
          <a:bodyPr/>
          <a:lstStyle/>
          <a:p>
            <a:fld id="{1603E055-D381-4997-BABE-1FD0DD8DDCE7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12829" y="9549241"/>
            <a:ext cx="3477219" cy="54853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76405" y="9549241"/>
            <a:ext cx="2318147" cy="548533"/>
          </a:xfrm>
          <a:prstGeom prst="rect">
            <a:avLst/>
          </a:prstGeom>
        </p:spPr>
        <p:txBody>
          <a:bodyPr/>
          <a:lstStyle/>
          <a:p>
            <a:fld id="{8ECED721-4C08-411E-B060-53EB1C74F345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Bande diagonale 7">
            <a:extLst>
              <a:ext uri="{FF2B5EF4-FFF2-40B4-BE49-F238E27FC236}">
                <a16:creationId xmlns:a16="http://schemas.microsoft.com/office/drawing/2014/main" id="{1397CAB6-B6F6-83C5-8214-49376B3D2CCC}"/>
              </a:ext>
            </a:extLst>
          </p:cNvPr>
          <p:cNvSpPr/>
          <p:nvPr/>
        </p:nvSpPr>
        <p:spPr>
          <a:xfrm rot="10800000">
            <a:off x="8449137" y="0"/>
            <a:ext cx="378543" cy="1027583"/>
          </a:xfrm>
          <a:prstGeom prst="diagStrip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5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D5AF1E4-A01F-DED9-4852-F6FA062902C2}"/>
              </a:ext>
            </a:extLst>
          </p:cNvPr>
          <p:cNvSpPr/>
          <p:nvPr/>
        </p:nvSpPr>
        <p:spPr>
          <a:xfrm>
            <a:off x="8827314" y="1"/>
            <a:ext cx="1475562" cy="10291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5"/>
          </a:p>
        </p:txBody>
      </p:sp>
    </p:spTree>
    <p:extLst>
      <p:ext uri="{BB962C8B-B14F-4D97-AF65-F5344CB8AC3E}">
        <p14:creationId xmlns:p14="http://schemas.microsoft.com/office/powerpoint/2010/main" val="2365142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CE91DD9-E727-459D-85FD-04358C059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323" y="2742663"/>
            <a:ext cx="8886231" cy="65370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940647-76C3-45FF-9EBF-F8FFFE0C6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37785" y="9618618"/>
            <a:ext cx="509290" cy="548533"/>
          </a:xfrm>
          <a:prstGeom prst="rect">
            <a:avLst/>
          </a:prstGeom>
        </p:spPr>
        <p:txBody>
          <a:bodyPr/>
          <a:lstStyle>
            <a:lvl1pPr algn="r">
              <a:defRPr sz="1183" b="1">
                <a:solidFill>
                  <a:schemeClr val="tx1"/>
                </a:solidFill>
              </a:defRPr>
            </a:lvl1pPr>
          </a:lstStyle>
          <a:p>
            <a:fld id="{8ECED721-4C08-411E-B060-53EB1C74F345}" type="slidenum">
              <a:rPr lang="fr-FR" smtClean="0"/>
              <a:t>‹N°›</a:t>
            </a:fld>
            <a:endParaRPr lang="fr-FR"/>
          </a:p>
        </p:txBody>
      </p:sp>
      <p:sp>
        <p:nvSpPr>
          <p:cNvPr id="4" name="Bande diagonale 3">
            <a:extLst>
              <a:ext uri="{FF2B5EF4-FFF2-40B4-BE49-F238E27FC236}">
                <a16:creationId xmlns:a16="http://schemas.microsoft.com/office/drawing/2014/main" id="{D491D7E7-2620-95D8-4A73-FBA0F3AF779D}"/>
              </a:ext>
            </a:extLst>
          </p:cNvPr>
          <p:cNvSpPr/>
          <p:nvPr/>
        </p:nvSpPr>
        <p:spPr>
          <a:xfrm rot="10800000">
            <a:off x="8449137" y="1"/>
            <a:ext cx="378543" cy="1028366"/>
          </a:xfrm>
          <a:prstGeom prst="diagStrip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5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49FFC8-7693-BE85-AE53-7CE058FE4017}"/>
              </a:ext>
            </a:extLst>
          </p:cNvPr>
          <p:cNvSpPr/>
          <p:nvPr/>
        </p:nvSpPr>
        <p:spPr>
          <a:xfrm>
            <a:off x="8827314" y="1"/>
            <a:ext cx="1475562" cy="10291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5"/>
          </a:p>
        </p:txBody>
      </p:sp>
    </p:spTree>
    <p:extLst>
      <p:ext uri="{BB962C8B-B14F-4D97-AF65-F5344CB8AC3E}">
        <p14:creationId xmlns:p14="http://schemas.microsoft.com/office/powerpoint/2010/main" val="2352954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6753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409752" rtl="0" eaLnBrk="1" latinLnBrk="0" hangingPunct="1">
        <a:lnSpc>
          <a:spcPct val="90000"/>
        </a:lnSpc>
        <a:spcBef>
          <a:spcPct val="0"/>
        </a:spcBef>
        <a:buNone/>
        <a:defRPr sz="197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2438" indent="-102438" algn="l" defTabSz="409752" rtl="0" eaLnBrk="1" latinLnBrk="0" hangingPunct="1">
        <a:lnSpc>
          <a:spcPct val="90000"/>
        </a:lnSpc>
        <a:spcBef>
          <a:spcPts val="448"/>
        </a:spcBef>
        <a:buFont typeface="Arial" panose="020B0604020202020204" pitchFamily="34" charset="0"/>
        <a:buChar char="•"/>
        <a:defRPr sz="1255" kern="1200">
          <a:solidFill>
            <a:schemeClr val="tx1"/>
          </a:solidFill>
          <a:latin typeface="+mn-lt"/>
          <a:ea typeface="+mn-ea"/>
          <a:cs typeface="+mn-cs"/>
        </a:defRPr>
      </a:lvl1pPr>
      <a:lvl2pPr marL="307314" indent="-102438" algn="l" defTabSz="409752" rtl="0" eaLnBrk="1" latinLnBrk="0" hangingPunct="1">
        <a:lnSpc>
          <a:spcPct val="90000"/>
        </a:lnSpc>
        <a:spcBef>
          <a:spcPts val="224"/>
        </a:spcBef>
        <a:buFont typeface="Arial" panose="020B0604020202020204" pitchFamily="34" charset="0"/>
        <a:buChar char="•"/>
        <a:defRPr sz="1076" kern="1200">
          <a:solidFill>
            <a:schemeClr val="tx1"/>
          </a:solidFill>
          <a:latin typeface="+mn-lt"/>
          <a:ea typeface="+mn-ea"/>
          <a:cs typeface="+mn-cs"/>
        </a:defRPr>
      </a:lvl2pPr>
      <a:lvl3pPr marL="512190" indent="-102438" algn="l" defTabSz="409752" rtl="0" eaLnBrk="1" latinLnBrk="0" hangingPunct="1">
        <a:lnSpc>
          <a:spcPct val="90000"/>
        </a:lnSpc>
        <a:spcBef>
          <a:spcPts val="224"/>
        </a:spcBef>
        <a:buFont typeface="Arial" panose="020B0604020202020204" pitchFamily="34" charset="0"/>
        <a:buChar char="•"/>
        <a:defRPr sz="896" kern="1200">
          <a:solidFill>
            <a:schemeClr val="tx1"/>
          </a:solidFill>
          <a:latin typeface="+mn-lt"/>
          <a:ea typeface="+mn-ea"/>
          <a:cs typeface="+mn-cs"/>
        </a:defRPr>
      </a:lvl3pPr>
      <a:lvl4pPr marL="717066" indent="-102438" algn="l" defTabSz="409752" rtl="0" eaLnBrk="1" latinLnBrk="0" hangingPunct="1">
        <a:lnSpc>
          <a:spcPct val="90000"/>
        </a:lnSpc>
        <a:spcBef>
          <a:spcPts val="224"/>
        </a:spcBef>
        <a:buFont typeface="Arial" panose="020B0604020202020204" pitchFamily="34" charset="0"/>
        <a:buChar char="•"/>
        <a:defRPr sz="806" kern="1200">
          <a:solidFill>
            <a:schemeClr val="tx1"/>
          </a:solidFill>
          <a:latin typeface="+mn-lt"/>
          <a:ea typeface="+mn-ea"/>
          <a:cs typeface="+mn-cs"/>
        </a:defRPr>
      </a:lvl4pPr>
      <a:lvl5pPr marL="921942" indent="-102438" algn="l" defTabSz="409752" rtl="0" eaLnBrk="1" latinLnBrk="0" hangingPunct="1">
        <a:lnSpc>
          <a:spcPct val="90000"/>
        </a:lnSpc>
        <a:spcBef>
          <a:spcPts val="224"/>
        </a:spcBef>
        <a:buFont typeface="Arial" panose="020B0604020202020204" pitchFamily="34" charset="0"/>
        <a:buChar char="•"/>
        <a:defRPr sz="806" kern="1200">
          <a:solidFill>
            <a:schemeClr val="tx1"/>
          </a:solidFill>
          <a:latin typeface="+mn-lt"/>
          <a:ea typeface="+mn-ea"/>
          <a:cs typeface="+mn-cs"/>
        </a:defRPr>
      </a:lvl5pPr>
      <a:lvl6pPr marL="1126818" indent="-102438" algn="l" defTabSz="409752" rtl="0" eaLnBrk="1" latinLnBrk="0" hangingPunct="1">
        <a:lnSpc>
          <a:spcPct val="90000"/>
        </a:lnSpc>
        <a:spcBef>
          <a:spcPts val="224"/>
        </a:spcBef>
        <a:buFont typeface="Arial" panose="020B0604020202020204" pitchFamily="34" charset="0"/>
        <a:buChar char="•"/>
        <a:defRPr sz="806" kern="1200">
          <a:solidFill>
            <a:schemeClr val="tx1"/>
          </a:solidFill>
          <a:latin typeface="+mn-lt"/>
          <a:ea typeface="+mn-ea"/>
          <a:cs typeface="+mn-cs"/>
        </a:defRPr>
      </a:lvl6pPr>
      <a:lvl7pPr marL="1331694" indent="-102438" algn="l" defTabSz="409752" rtl="0" eaLnBrk="1" latinLnBrk="0" hangingPunct="1">
        <a:lnSpc>
          <a:spcPct val="90000"/>
        </a:lnSpc>
        <a:spcBef>
          <a:spcPts val="224"/>
        </a:spcBef>
        <a:buFont typeface="Arial" panose="020B0604020202020204" pitchFamily="34" charset="0"/>
        <a:buChar char="•"/>
        <a:defRPr sz="806" kern="1200">
          <a:solidFill>
            <a:schemeClr val="tx1"/>
          </a:solidFill>
          <a:latin typeface="+mn-lt"/>
          <a:ea typeface="+mn-ea"/>
          <a:cs typeface="+mn-cs"/>
        </a:defRPr>
      </a:lvl7pPr>
      <a:lvl8pPr marL="1536570" indent="-102438" algn="l" defTabSz="409752" rtl="0" eaLnBrk="1" latinLnBrk="0" hangingPunct="1">
        <a:lnSpc>
          <a:spcPct val="90000"/>
        </a:lnSpc>
        <a:spcBef>
          <a:spcPts val="224"/>
        </a:spcBef>
        <a:buFont typeface="Arial" panose="020B0604020202020204" pitchFamily="34" charset="0"/>
        <a:buChar char="•"/>
        <a:defRPr sz="806" kern="1200">
          <a:solidFill>
            <a:schemeClr val="tx1"/>
          </a:solidFill>
          <a:latin typeface="+mn-lt"/>
          <a:ea typeface="+mn-ea"/>
          <a:cs typeface="+mn-cs"/>
        </a:defRPr>
      </a:lvl8pPr>
      <a:lvl9pPr marL="1741447" indent="-102438" algn="l" defTabSz="409752" rtl="0" eaLnBrk="1" latinLnBrk="0" hangingPunct="1">
        <a:lnSpc>
          <a:spcPct val="90000"/>
        </a:lnSpc>
        <a:spcBef>
          <a:spcPts val="224"/>
        </a:spcBef>
        <a:buFont typeface="Arial" panose="020B0604020202020204" pitchFamily="34" charset="0"/>
        <a:buChar char="•"/>
        <a:defRPr sz="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9752" rtl="0" eaLnBrk="1" latinLnBrk="0" hangingPunct="1">
        <a:defRPr sz="806" kern="1200">
          <a:solidFill>
            <a:schemeClr val="tx1"/>
          </a:solidFill>
          <a:latin typeface="+mn-lt"/>
          <a:ea typeface="+mn-ea"/>
          <a:cs typeface="+mn-cs"/>
        </a:defRPr>
      </a:lvl1pPr>
      <a:lvl2pPr marL="204876" algn="l" defTabSz="409752" rtl="0" eaLnBrk="1" latinLnBrk="0" hangingPunct="1">
        <a:defRPr sz="806" kern="1200">
          <a:solidFill>
            <a:schemeClr val="tx1"/>
          </a:solidFill>
          <a:latin typeface="+mn-lt"/>
          <a:ea typeface="+mn-ea"/>
          <a:cs typeface="+mn-cs"/>
        </a:defRPr>
      </a:lvl2pPr>
      <a:lvl3pPr marL="409752" algn="l" defTabSz="409752" rtl="0" eaLnBrk="1" latinLnBrk="0" hangingPunct="1">
        <a:defRPr sz="806" kern="1200">
          <a:solidFill>
            <a:schemeClr val="tx1"/>
          </a:solidFill>
          <a:latin typeface="+mn-lt"/>
          <a:ea typeface="+mn-ea"/>
          <a:cs typeface="+mn-cs"/>
        </a:defRPr>
      </a:lvl3pPr>
      <a:lvl4pPr marL="614629" algn="l" defTabSz="409752" rtl="0" eaLnBrk="1" latinLnBrk="0" hangingPunct="1">
        <a:defRPr sz="806" kern="1200">
          <a:solidFill>
            <a:schemeClr val="tx1"/>
          </a:solidFill>
          <a:latin typeface="+mn-lt"/>
          <a:ea typeface="+mn-ea"/>
          <a:cs typeface="+mn-cs"/>
        </a:defRPr>
      </a:lvl4pPr>
      <a:lvl5pPr marL="819504" algn="l" defTabSz="409752" rtl="0" eaLnBrk="1" latinLnBrk="0" hangingPunct="1">
        <a:defRPr sz="806" kern="1200">
          <a:solidFill>
            <a:schemeClr val="tx1"/>
          </a:solidFill>
          <a:latin typeface="+mn-lt"/>
          <a:ea typeface="+mn-ea"/>
          <a:cs typeface="+mn-cs"/>
        </a:defRPr>
      </a:lvl5pPr>
      <a:lvl6pPr marL="1024380" algn="l" defTabSz="409752" rtl="0" eaLnBrk="1" latinLnBrk="0" hangingPunct="1">
        <a:defRPr sz="806" kern="1200">
          <a:solidFill>
            <a:schemeClr val="tx1"/>
          </a:solidFill>
          <a:latin typeface="+mn-lt"/>
          <a:ea typeface="+mn-ea"/>
          <a:cs typeface="+mn-cs"/>
        </a:defRPr>
      </a:lvl6pPr>
      <a:lvl7pPr marL="1229256" algn="l" defTabSz="409752" rtl="0" eaLnBrk="1" latinLnBrk="0" hangingPunct="1">
        <a:defRPr sz="806" kern="1200">
          <a:solidFill>
            <a:schemeClr val="tx1"/>
          </a:solidFill>
          <a:latin typeface="+mn-lt"/>
          <a:ea typeface="+mn-ea"/>
          <a:cs typeface="+mn-cs"/>
        </a:defRPr>
      </a:lvl7pPr>
      <a:lvl8pPr marL="1434133" algn="l" defTabSz="409752" rtl="0" eaLnBrk="1" latinLnBrk="0" hangingPunct="1">
        <a:defRPr sz="806" kern="1200">
          <a:solidFill>
            <a:schemeClr val="tx1"/>
          </a:solidFill>
          <a:latin typeface="+mn-lt"/>
          <a:ea typeface="+mn-ea"/>
          <a:cs typeface="+mn-cs"/>
        </a:defRPr>
      </a:lvl8pPr>
      <a:lvl9pPr marL="1639009" algn="l" defTabSz="409752" rtl="0" eaLnBrk="1" latinLnBrk="0" hangingPunct="1">
        <a:defRPr sz="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chart" Target="../charts/chart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14/relationships/chartEx" Target="../charts/chartEx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6" Type="http://schemas.openxmlformats.org/officeDocument/2006/relationships/image" Target="../media/image4.png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2B7EEE0-5E51-C66B-A477-2BF8E5554C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6605" y="1951348"/>
            <a:ext cx="7689663" cy="2739416"/>
          </a:xfrm>
          <a:prstGeom prst="rect">
            <a:avLst/>
          </a:prstGeom>
        </p:spPr>
      </p:pic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A9C31C31-4EA8-9ADE-671E-0D9A11D85448}"/>
              </a:ext>
            </a:extLst>
          </p:cNvPr>
          <p:cNvSpPr/>
          <p:nvPr/>
        </p:nvSpPr>
        <p:spPr>
          <a:xfrm flipH="1">
            <a:off x="0" y="4209143"/>
            <a:ext cx="10302875" cy="6093732"/>
          </a:xfrm>
          <a:custGeom>
            <a:avLst/>
            <a:gdLst>
              <a:gd name="connsiteX0" fmla="*/ 0 w 10302875"/>
              <a:gd name="connsiteY0" fmla="*/ 0 h 6159285"/>
              <a:gd name="connsiteX1" fmla="*/ 0 w 10302875"/>
              <a:gd name="connsiteY1" fmla="*/ 6159285 h 6159285"/>
              <a:gd name="connsiteX2" fmla="*/ 10302875 w 10302875"/>
              <a:gd name="connsiteY2" fmla="*/ 6159285 h 6159285"/>
              <a:gd name="connsiteX3" fmla="*/ 10302875 w 10302875"/>
              <a:gd name="connsiteY3" fmla="*/ 2818467 h 6159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02875" h="6159285">
                <a:moveTo>
                  <a:pt x="0" y="0"/>
                </a:moveTo>
                <a:lnTo>
                  <a:pt x="0" y="6159285"/>
                </a:lnTo>
                <a:lnTo>
                  <a:pt x="10302875" y="6159285"/>
                </a:lnTo>
                <a:lnTo>
                  <a:pt x="10302875" y="2818467"/>
                </a:lnTo>
                <a:close/>
              </a:path>
            </a:pathLst>
          </a:custGeom>
          <a:solidFill>
            <a:srgbClr val="2D4345">
              <a:alpha val="2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53E912F3-824F-6F86-930F-BFD30DFABE26}"/>
              </a:ext>
            </a:extLst>
          </p:cNvPr>
          <p:cNvSpPr/>
          <p:nvPr/>
        </p:nvSpPr>
        <p:spPr>
          <a:xfrm rot="10800000" flipH="1">
            <a:off x="0" y="0"/>
            <a:ext cx="10302874" cy="2445647"/>
          </a:xfrm>
          <a:custGeom>
            <a:avLst/>
            <a:gdLst>
              <a:gd name="connsiteX0" fmla="*/ 0 w 10302874"/>
              <a:gd name="connsiteY0" fmla="*/ 2445647 h 2445647"/>
              <a:gd name="connsiteX1" fmla="*/ 10302874 w 10302874"/>
              <a:gd name="connsiteY1" fmla="*/ 2445647 h 2445647"/>
              <a:gd name="connsiteX2" fmla="*/ 10302874 w 10302874"/>
              <a:gd name="connsiteY2" fmla="*/ 2442243 h 2445647"/>
              <a:gd name="connsiteX3" fmla="*/ 0 w 10302874"/>
              <a:gd name="connsiteY3" fmla="*/ 0 h 2445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02874" h="2445647">
                <a:moveTo>
                  <a:pt x="0" y="2445647"/>
                </a:moveTo>
                <a:lnTo>
                  <a:pt x="10302874" y="2445647"/>
                </a:lnTo>
                <a:lnTo>
                  <a:pt x="10302874" y="2442243"/>
                </a:lnTo>
                <a:lnTo>
                  <a:pt x="0" y="0"/>
                </a:lnTo>
                <a:close/>
              </a:path>
            </a:pathLst>
          </a:custGeom>
          <a:solidFill>
            <a:srgbClr val="0075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BE21FC5-C2AC-FAB2-7792-5F43877D2DE2}"/>
              </a:ext>
            </a:extLst>
          </p:cNvPr>
          <p:cNvGrpSpPr/>
          <p:nvPr/>
        </p:nvGrpSpPr>
        <p:grpSpPr>
          <a:xfrm>
            <a:off x="1612282" y="7059062"/>
            <a:ext cx="7078311" cy="1938992"/>
            <a:chOff x="349431" y="7059062"/>
            <a:chExt cx="7078311" cy="1938992"/>
          </a:xfrm>
        </p:grpSpPr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AABA632A-9142-A24D-277A-36C96BE0624C}"/>
                </a:ext>
              </a:extLst>
            </p:cNvPr>
            <p:cNvSpPr txBox="1"/>
            <p:nvPr/>
          </p:nvSpPr>
          <p:spPr>
            <a:xfrm>
              <a:off x="349431" y="7059062"/>
              <a:ext cx="7078311" cy="193899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4000">
                  <a:solidFill>
                    <a:schemeClr val="tx2"/>
                  </a:solidFill>
                  <a:latin typeface="Mangal Pro"/>
                </a:rPr>
                <a:t>Retour sur les 		        des assureurs soumis à    	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F91CC0B-3B51-E46F-DBF2-B8104FD94E09}"/>
                </a:ext>
              </a:extLst>
            </p:cNvPr>
            <p:cNvSpPr/>
            <p:nvPr/>
          </p:nvSpPr>
          <p:spPr>
            <a:xfrm rot="21281355">
              <a:off x="3854423" y="7138054"/>
              <a:ext cx="2353529" cy="833663"/>
            </a:xfrm>
            <a:prstGeom prst="rect">
              <a:avLst/>
            </a:prstGeom>
            <a:solidFill>
              <a:srgbClr val="7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91440" tIns="180000" rIns="91440" bIns="36000" rtlCol="0" anchor="ctr">
              <a:spAutoFit/>
            </a:bodyPr>
            <a:lstStyle/>
            <a:p>
              <a:pPr algn="ctr"/>
              <a:r>
                <a:rPr lang="fr-FR" sz="4000">
                  <a:latin typeface="Mangal Pro"/>
                </a:rPr>
                <a:t>KPI 2025</a:t>
              </a:r>
              <a:endParaRPr lang="fr-FR" sz="4000">
                <a:cs typeface="Calibri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059BF29-DC39-D659-88FD-1BCF1A868F70}"/>
                </a:ext>
              </a:extLst>
            </p:cNvPr>
            <p:cNvSpPr/>
            <p:nvPr/>
          </p:nvSpPr>
          <p:spPr>
            <a:xfrm rot="21281355">
              <a:off x="5202550" y="8116529"/>
              <a:ext cx="2028120" cy="68897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91440" tIns="180000" rIns="91440" bIns="36000" rtlCol="0" anchor="ctr">
              <a:spAutoFit/>
            </a:bodyPr>
            <a:lstStyle/>
            <a:p>
              <a:pPr algn="ctr"/>
              <a:r>
                <a:rPr lang="fr-FR" sz="4000">
                  <a:latin typeface="Mangal Pro"/>
                </a:rPr>
                <a:t>IFRS 17</a:t>
              </a:r>
              <a:endParaRPr lang="fr-FR" sz="4000"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7554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ZoneTexte 32">
            <a:extLst>
              <a:ext uri="{FF2B5EF4-FFF2-40B4-BE49-F238E27FC236}">
                <a16:creationId xmlns:a16="http://schemas.microsoft.com/office/drawing/2014/main" id="{2ABA9C70-1EE2-0918-61C3-4BD1E0EE9C60}"/>
              </a:ext>
            </a:extLst>
          </p:cNvPr>
          <p:cNvSpPr txBox="1"/>
          <p:nvPr/>
        </p:nvSpPr>
        <p:spPr>
          <a:xfrm>
            <a:off x="828019" y="2449088"/>
            <a:ext cx="8646837" cy="44012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sz="4000" b="1">
                <a:latin typeface="Mangal Pro"/>
              </a:rPr>
              <a:t>Les assureurs ont publié début 2025 leurs premiers éléments relatifs aux </a:t>
            </a:r>
            <a:r>
              <a:rPr lang="fr-FR" sz="4000" b="1">
                <a:solidFill>
                  <a:srgbClr val="009CA8"/>
                </a:solidFill>
                <a:latin typeface="Mangal Pro"/>
              </a:rPr>
              <a:t>KPI IFRS17</a:t>
            </a:r>
          </a:p>
          <a:p>
            <a:pPr algn="ctr"/>
            <a:endParaRPr lang="fr-FR" sz="4000" b="1">
              <a:solidFill>
                <a:srgbClr val="004E50"/>
              </a:solidFill>
              <a:latin typeface="Mangal Pro"/>
            </a:endParaRPr>
          </a:p>
          <a:p>
            <a:pPr algn="ctr"/>
            <a:r>
              <a:rPr lang="fr-FR" sz="4000" b="1" err="1">
                <a:latin typeface="Mangal Pro"/>
              </a:rPr>
              <a:t>Actualiz</a:t>
            </a:r>
            <a:r>
              <a:rPr lang="fr-FR" sz="4000" b="1">
                <a:latin typeface="Mangal Pro"/>
              </a:rPr>
              <a:t> Conseil vous propose une synthèse des indicateurs partagés par </a:t>
            </a:r>
            <a:r>
              <a:rPr lang="fr-FR" sz="4000" b="1">
                <a:solidFill>
                  <a:srgbClr val="009CA8"/>
                </a:solidFill>
                <a:latin typeface="Mangal Pro"/>
              </a:rPr>
              <a:t>8 assureurs </a:t>
            </a:r>
            <a:r>
              <a:rPr lang="fr-FR" sz="4000" b="1">
                <a:latin typeface="Mangal Pro"/>
              </a:rPr>
              <a:t>Français</a:t>
            </a:r>
            <a:endParaRPr lang="fr-FR" sz="4000" b="1">
              <a:latin typeface="Mangal Pro"/>
              <a:cs typeface="Mangal Pro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F3E9E6-65D6-3136-72E5-4E88601F8F2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755827" y="9045892"/>
            <a:ext cx="2327910" cy="829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56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C4FC695-8C65-B27C-9065-537DFC451D0F}"/>
              </a:ext>
            </a:extLst>
          </p:cNvPr>
          <p:cNvSpPr/>
          <p:nvPr/>
        </p:nvSpPr>
        <p:spPr>
          <a:xfrm>
            <a:off x="-900" y="0"/>
            <a:ext cx="3744000" cy="8640000"/>
          </a:xfrm>
          <a:prstGeom prst="rect">
            <a:avLst/>
          </a:prstGeom>
          <a:solidFill>
            <a:srgbClr val="0075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F3E9E6-65D6-3136-72E5-4E88601F8F2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755827" y="9045892"/>
            <a:ext cx="2327910" cy="82931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32D73A1-588A-19F8-14A6-E2164BD7B775}"/>
              </a:ext>
            </a:extLst>
          </p:cNvPr>
          <p:cNvSpPr txBox="1"/>
          <p:nvPr/>
        </p:nvSpPr>
        <p:spPr>
          <a:xfrm>
            <a:off x="4050879" y="435641"/>
            <a:ext cx="58851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chemeClr val="tx2"/>
                </a:solidFill>
                <a:latin typeface="Mangal Pro" panose="020B0604020202020204" pitchFamily="2" charset="0"/>
              </a:rPr>
              <a:t>Evolution des principaux indicateurs financiers</a:t>
            </a:r>
            <a:endParaRPr lang="fr-FR" sz="2800" b="1" i="1">
              <a:solidFill>
                <a:schemeClr val="tx2"/>
              </a:solidFill>
              <a:latin typeface="Mangal Pro" panose="020B0604020202020204" pitchFamily="2" charset="0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964DD89E-944C-DD55-0966-FAD847C42C4E}"/>
              </a:ext>
            </a:extLst>
          </p:cNvPr>
          <p:cNvSpPr txBox="1"/>
          <p:nvPr/>
        </p:nvSpPr>
        <p:spPr>
          <a:xfrm>
            <a:off x="176385" y="2297115"/>
            <a:ext cx="3443144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Les marchés européens ont été marqués par une </a:t>
            </a:r>
            <a:r>
              <a:rPr lang="fr-FR" b="1">
                <a:solidFill>
                  <a:schemeClr val="accent4"/>
                </a:solidFill>
                <a:latin typeface="Mangal Pro" panose="00000500000000000000" pitchFamily="2" charset="0"/>
              </a:rPr>
              <a:t>normalisation de la courbe des taux avec la fin de l’inversion de la courbe de taux </a:t>
            </a: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observée depuis 2022 :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La baisse des taux courts (€STER notamment) avec l’assouplissement de la politique monétaire de la BCE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La remontée des taux longs (dont souverains due aux pressions de financement)</a:t>
            </a:r>
            <a:endParaRPr lang="fr-FR" b="1">
              <a:solidFill>
                <a:schemeClr val="accent4"/>
              </a:solidFill>
              <a:latin typeface="Mangal Pro" panose="00000500000000000000" pitchFamily="2" charset="0"/>
            </a:endParaRPr>
          </a:p>
          <a:p>
            <a:endParaRPr lang="fr-FR" b="1">
              <a:solidFill>
                <a:schemeClr val="accent4"/>
              </a:solidFill>
              <a:latin typeface="Mangal Pro" panose="00000500000000000000" pitchFamily="2" charset="0"/>
            </a:endParaRPr>
          </a:p>
          <a:p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Les</a:t>
            </a:r>
            <a:r>
              <a:rPr lang="fr-FR" b="1">
                <a:solidFill>
                  <a:schemeClr val="accent4"/>
                </a:solidFill>
                <a:latin typeface="Mangal Pro" panose="00000500000000000000" pitchFamily="2" charset="0"/>
              </a:rPr>
              <a:t> marchés Actions </a:t>
            </a: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sont restés </a:t>
            </a:r>
            <a:r>
              <a:rPr lang="fr-FR" b="1">
                <a:solidFill>
                  <a:schemeClr val="accent4"/>
                </a:solidFill>
                <a:latin typeface="Mangal Pro" panose="00000500000000000000" pitchFamily="2" charset="0"/>
              </a:rPr>
              <a:t>bien orientés </a:t>
            </a: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enregistrant une </a:t>
            </a:r>
            <a:r>
              <a:rPr lang="fr-FR" b="1">
                <a:solidFill>
                  <a:schemeClr val="accent4"/>
                </a:solidFill>
                <a:latin typeface="Mangal Pro" panose="00000500000000000000" pitchFamily="2" charset="0"/>
              </a:rPr>
              <a:t>hausse de +10% </a:t>
            </a: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pour le </a:t>
            </a:r>
            <a:r>
              <a:rPr lang="fr-FR" b="1">
                <a:solidFill>
                  <a:schemeClr val="accent4"/>
                </a:solidFill>
                <a:latin typeface="Mangal Pro" panose="00000500000000000000" pitchFamily="2" charset="0"/>
              </a:rPr>
              <a:t>CAC 40 et +17% </a:t>
            </a: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pour </a:t>
            </a:r>
            <a:r>
              <a:rPr lang="fr-FR" b="1">
                <a:solidFill>
                  <a:schemeClr val="accent4"/>
                </a:solidFill>
                <a:latin typeface="Mangal Pro" panose="00000500000000000000" pitchFamily="2" charset="0"/>
              </a:rPr>
              <a:t>l’€</a:t>
            </a:r>
            <a:r>
              <a:rPr lang="fr-FR" b="1" err="1">
                <a:solidFill>
                  <a:schemeClr val="accent4"/>
                </a:solidFill>
                <a:latin typeface="Mangal Pro" panose="00000500000000000000" pitchFamily="2" charset="0"/>
              </a:rPr>
              <a:t>urostoxx</a:t>
            </a:r>
            <a:r>
              <a:rPr lang="fr-FR" b="1">
                <a:solidFill>
                  <a:schemeClr val="accent4"/>
                </a:solidFill>
                <a:latin typeface="Mangal Pro" panose="00000500000000000000" pitchFamily="2" charset="0"/>
              </a:rPr>
              <a:t> 50</a:t>
            </a:r>
            <a:endParaRPr lang="fr-FR" b="1">
              <a:solidFill>
                <a:schemeClr val="bg1"/>
              </a:solidFill>
              <a:latin typeface="Mangal Pro" panose="00000500000000000000" pitchFamily="2" charset="0"/>
            </a:endParaRPr>
          </a:p>
          <a:p>
            <a:endParaRPr lang="fr-FR" b="1">
              <a:solidFill>
                <a:schemeClr val="bg1"/>
              </a:solidFill>
              <a:latin typeface="Mangal Pro" panose="00000500000000000000" pitchFamily="2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D8F692D9-F6DD-3547-7E52-7007DD49160B}"/>
              </a:ext>
            </a:extLst>
          </p:cNvPr>
          <p:cNvSpPr txBox="1"/>
          <p:nvPr/>
        </p:nvSpPr>
        <p:spPr>
          <a:xfrm>
            <a:off x="-18577" y="461739"/>
            <a:ext cx="44796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300" b="1">
                <a:solidFill>
                  <a:schemeClr val="bg1"/>
                </a:solidFill>
                <a:latin typeface="Mangal Pro" panose="020B0604020202020204" pitchFamily="2" charset="0"/>
              </a:rPr>
              <a:t>Rétrospective 2025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298A105C-6CC6-D2D0-F344-E2600C240FE4}"/>
              </a:ext>
            </a:extLst>
          </p:cNvPr>
          <p:cNvSpPr/>
          <p:nvPr/>
        </p:nvSpPr>
        <p:spPr bwMode="auto">
          <a:xfrm>
            <a:off x="8338173" y="9738042"/>
            <a:ext cx="828000" cy="137160"/>
          </a:xfrm>
          <a:prstGeom prst="roundRect">
            <a:avLst>
              <a:gd name="adj" fmla="val 50000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56712" tIns="28356" rIns="56712" bIns="28356" numCol="1" rtlCol="0" anchor="t" anchorCtr="0" compatLnSpc="1">
            <a:prstTxWarp prst="textNoShape">
              <a:avLst/>
            </a:prstTxWarp>
          </a:bodyPr>
          <a:lstStyle/>
          <a:p>
            <a:pPr algn="l"/>
            <a:endParaRPr lang="fr-FR" sz="1488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C5F13D4-EC10-245C-D2EB-87BF97BFD395}"/>
              </a:ext>
            </a:extLst>
          </p:cNvPr>
          <p:cNvSpPr/>
          <p:nvPr/>
        </p:nvSpPr>
        <p:spPr bwMode="auto">
          <a:xfrm>
            <a:off x="9311690" y="9730760"/>
            <a:ext cx="828000" cy="137160"/>
          </a:xfrm>
          <a:prstGeom prst="roundRect">
            <a:avLst>
              <a:gd name="adj" fmla="val 50000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56712" tIns="28356" rIns="56712" bIns="28356" numCol="1" rtlCol="0" anchor="t" anchorCtr="0" compatLnSpc="1">
            <a:prstTxWarp prst="textNoShape">
              <a:avLst/>
            </a:prstTxWarp>
          </a:bodyPr>
          <a:lstStyle/>
          <a:p>
            <a:pPr algn="l"/>
            <a:endParaRPr lang="fr-FR" sz="1488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CF163DC-411E-2F35-1F12-299F31366D5D}"/>
              </a:ext>
            </a:extLst>
          </p:cNvPr>
          <p:cNvSpPr/>
          <p:nvPr/>
        </p:nvSpPr>
        <p:spPr bwMode="auto">
          <a:xfrm>
            <a:off x="7364656" y="9738042"/>
            <a:ext cx="829905" cy="137160"/>
          </a:xfrm>
          <a:prstGeom prst="roundRect">
            <a:avLst>
              <a:gd name="adj" fmla="val 50000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56712" tIns="28356" rIns="56712" bIns="28356" numCol="1" rtlCol="0" anchor="t" anchorCtr="0" compatLnSpc="1">
            <a:prstTxWarp prst="textNoShape">
              <a:avLst/>
            </a:prstTxWarp>
          </a:bodyPr>
          <a:lstStyle/>
          <a:p>
            <a:pPr algn="l"/>
            <a:endParaRPr lang="fr-FR" sz="1488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D8121D07-7B35-66FB-1531-4283EDD327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0878" y="1961195"/>
            <a:ext cx="6516000" cy="5370202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2F2581B-FA4E-11CD-0328-DB0A27005395}"/>
              </a:ext>
            </a:extLst>
          </p:cNvPr>
          <p:cNvSpPr/>
          <p:nvPr/>
        </p:nvSpPr>
        <p:spPr bwMode="auto">
          <a:xfrm>
            <a:off x="7364656" y="9738042"/>
            <a:ext cx="414000" cy="13716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txBody>
          <a:bodyPr vert="horz" wrap="square" lIns="56712" tIns="28356" rIns="56712" bIns="28356" numCol="1" rtlCol="0" anchor="t" anchorCtr="0" compatLnSpc="1">
            <a:prstTxWarp prst="textNoShape">
              <a:avLst/>
            </a:prstTxWarp>
          </a:bodyPr>
          <a:lstStyle/>
          <a:p>
            <a:pPr algn="l"/>
            <a:endParaRPr lang="fr-FR" sz="1488"/>
          </a:p>
        </p:txBody>
      </p:sp>
    </p:spTree>
    <p:extLst>
      <p:ext uri="{BB962C8B-B14F-4D97-AF65-F5344CB8AC3E}">
        <p14:creationId xmlns:p14="http://schemas.microsoft.com/office/powerpoint/2010/main" val="1026142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FA6510-206E-9C61-BBAF-FA4CD9B97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Graphique 13">
            <a:extLst>
              <a:ext uri="{FF2B5EF4-FFF2-40B4-BE49-F238E27FC236}">
                <a16:creationId xmlns:a16="http://schemas.microsoft.com/office/drawing/2014/main" id="{C383EF94-41B2-0D96-04E7-D63D5477A4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7842222"/>
              </p:ext>
            </p:extLst>
          </p:nvPr>
        </p:nvGraphicFramePr>
        <p:xfrm>
          <a:off x="2116608" y="5845652"/>
          <a:ext cx="7998307" cy="30050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16371236-90C7-810D-DEF8-9C01EA29559D}"/>
              </a:ext>
            </a:extLst>
          </p:cNvPr>
          <p:cNvSpPr/>
          <p:nvPr/>
        </p:nvSpPr>
        <p:spPr>
          <a:xfrm>
            <a:off x="-900" y="0"/>
            <a:ext cx="3744000" cy="8640000"/>
          </a:xfrm>
          <a:prstGeom prst="rect">
            <a:avLst/>
          </a:prstGeom>
          <a:solidFill>
            <a:srgbClr val="0075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75128C-DB7C-032D-7741-E4D239BF916C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755827" y="9045892"/>
            <a:ext cx="2327910" cy="82931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C8845D5-8918-1D0A-CF49-FEC3EBB9EDCB}"/>
              </a:ext>
            </a:extLst>
          </p:cNvPr>
          <p:cNvSpPr txBox="1"/>
          <p:nvPr/>
        </p:nvSpPr>
        <p:spPr>
          <a:xfrm>
            <a:off x="4050879" y="435641"/>
            <a:ext cx="5885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chemeClr val="tx2"/>
                </a:solidFill>
                <a:latin typeface="Mangal Pro" panose="020B0604020202020204" pitchFamily="2" charset="0"/>
              </a:rPr>
              <a:t>Evolution du chiffre d’affaires </a:t>
            </a:r>
            <a:r>
              <a:rPr lang="fr-FR" sz="1600" b="1" i="1">
                <a:solidFill>
                  <a:schemeClr val="tx2"/>
                </a:solidFill>
                <a:latin typeface="Mangal Pro" panose="020B0604020202020204" pitchFamily="2" charset="0"/>
              </a:rPr>
              <a:t>en base 100</a:t>
            </a:r>
            <a:endParaRPr lang="fr-FR" sz="2800" b="1" i="1">
              <a:solidFill>
                <a:schemeClr val="tx2"/>
              </a:solidFill>
              <a:latin typeface="Mangal Pro" panose="020B0604020202020204" pitchFamily="2" charset="0"/>
            </a:endParaRP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3EEBAE2A-F255-6019-CCD4-E84B12E47413}"/>
              </a:ext>
            </a:extLst>
          </p:cNvPr>
          <p:cNvSpPr txBox="1"/>
          <p:nvPr/>
        </p:nvSpPr>
        <p:spPr>
          <a:xfrm>
            <a:off x="4050879" y="5353555"/>
            <a:ext cx="5885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chemeClr val="accent4"/>
                </a:solidFill>
                <a:latin typeface="Mangal Pro" panose="020B0604020202020204" pitchFamily="2" charset="0"/>
              </a:rPr>
              <a:t>Ventilation du chiffre d’affaires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BC9E9FA5-E46F-2C94-8DFA-AF4D05A15106}"/>
              </a:ext>
            </a:extLst>
          </p:cNvPr>
          <p:cNvSpPr txBox="1"/>
          <p:nvPr/>
        </p:nvSpPr>
        <p:spPr>
          <a:xfrm>
            <a:off x="187960" y="2616433"/>
            <a:ext cx="344314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>
                <a:solidFill>
                  <a:schemeClr val="accent4"/>
                </a:solidFill>
                <a:latin typeface="Mangal Pro" panose="00000500000000000000" pitchFamily="2" charset="0"/>
              </a:rPr>
              <a:t>Augmentation des volumes de primes brutes collectées en 2025 (+7 %)</a:t>
            </a: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 portée par une forte reprise sur l’Epargne/Retraite</a:t>
            </a:r>
          </a:p>
          <a:p>
            <a:endParaRPr lang="fr-FR" b="1">
              <a:solidFill>
                <a:schemeClr val="bg1"/>
              </a:solidFill>
              <a:latin typeface="Mangal Pro" panose="00000500000000000000" pitchFamily="2" charset="0"/>
            </a:endParaRPr>
          </a:p>
          <a:p>
            <a:endParaRPr lang="fr-FR" b="1">
              <a:solidFill>
                <a:schemeClr val="bg1"/>
              </a:solidFill>
              <a:latin typeface="Mangal Pro" panose="00000500000000000000" pitchFamily="2" charset="0"/>
            </a:endParaRPr>
          </a:p>
          <a:p>
            <a:endParaRPr lang="fr-FR" b="1">
              <a:solidFill>
                <a:schemeClr val="bg1"/>
              </a:solidFill>
              <a:latin typeface="Mangal Pro" panose="00000500000000000000" pitchFamily="2" charset="0"/>
            </a:endParaRPr>
          </a:p>
          <a:p>
            <a:endParaRPr lang="fr-FR" b="1">
              <a:solidFill>
                <a:schemeClr val="bg1"/>
              </a:solidFill>
              <a:latin typeface="Mangal Pro" panose="00000500000000000000" pitchFamily="2" charset="0"/>
            </a:endParaRPr>
          </a:p>
          <a:p>
            <a:endParaRPr lang="fr-FR" b="1">
              <a:solidFill>
                <a:schemeClr val="bg1"/>
              </a:solidFill>
              <a:latin typeface="Mangal Pro" panose="00000500000000000000" pitchFamily="2" charset="0"/>
            </a:endParaRPr>
          </a:p>
          <a:p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Prédominance de la </a:t>
            </a:r>
            <a:r>
              <a:rPr lang="fr-FR" b="1">
                <a:solidFill>
                  <a:schemeClr val="accent4"/>
                </a:solidFill>
                <a:latin typeface="Mangal Pro" panose="00000500000000000000" pitchFamily="2" charset="0"/>
              </a:rPr>
              <a:t>part des affaires Epargne/Retraite </a:t>
            </a: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dans le portefeuille des assureurs </a:t>
            </a:r>
            <a:r>
              <a:rPr lang="fr-FR" b="1">
                <a:solidFill>
                  <a:schemeClr val="accent4"/>
                </a:solidFill>
                <a:latin typeface="Mangal Pro" panose="00000500000000000000" pitchFamily="2" charset="0"/>
              </a:rPr>
              <a:t>(68 % des primes brutes 2025) </a:t>
            </a: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marquée par une </a:t>
            </a:r>
            <a:r>
              <a:rPr lang="fr-FR" b="1">
                <a:solidFill>
                  <a:schemeClr val="accent4"/>
                </a:solidFill>
                <a:latin typeface="Mangal Pro" panose="00000500000000000000" pitchFamily="2" charset="0"/>
              </a:rPr>
              <a:t>collecte nette Euro/UC qui double </a:t>
            </a: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en 2025 par rapport à 2024</a:t>
            </a:r>
          </a:p>
          <a:p>
            <a:endParaRPr lang="fr-FR" b="1">
              <a:solidFill>
                <a:schemeClr val="bg1"/>
              </a:solidFill>
              <a:latin typeface="Mangal Pro" panose="00000500000000000000" pitchFamily="2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4E9AC362-7590-A1D1-093A-87B14A5A0E4C}"/>
              </a:ext>
            </a:extLst>
          </p:cNvPr>
          <p:cNvSpPr txBox="1"/>
          <p:nvPr/>
        </p:nvSpPr>
        <p:spPr>
          <a:xfrm>
            <a:off x="27143" y="461739"/>
            <a:ext cx="44796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>
                <a:solidFill>
                  <a:schemeClr val="bg1"/>
                </a:solidFill>
                <a:latin typeface="Mangal Pro" panose="020B0604020202020204" pitchFamily="2" charset="0"/>
              </a:rPr>
              <a:t>Activité </a:t>
            </a:r>
          </a:p>
          <a:p>
            <a:r>
              <a:rPr lang="fr-FR" sz="4400" b="1">
                <a:solidFill>
                  <a:schemeClr val="bg1"/>
                </a:solidFill>
                <a:latin typeface="Mangal Pro" panose="020B0604020202020204" pitchFamily="2" charset="0"/>
              </a:rPr>
              <a:t>2025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F78E88E-2B07-751E-4726-AA8F4B7A897A}"/>
              </a:ext>
            </a:extLst>
          </p:cNvPr>
          <p:cNvSpPr/>
          <p:nvPr/>
        </p:nvSpPr>
        <p:spPr>
          <a:xfrm rot="21000000">
            <a:off x="1788129" y="1164158"/>
            <a:ext cx="1472226" cy="89521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180000" rIns="144000" bIns="36000" rtlCol="0" anchor="ctr">
            <a:spAutoFit/>
          </a:bodyPr>
          <a:lstStyle/>
          <a:p>
            <a:pPr algn="ctr"/>
            <a:r>
              <a:rPr lang="fr-FR" sz="4400" b="1">
                <a:latin typeface="Mangal Pro" panose="00000500000000000000" pitchFamily="2" charset="0"/>
              </a:rPr>
              <a:t>+7 %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F010C55-8E75-14DD-21B3-47C769DCA2FD}"/>
              </a:ext>
            </a:extLst>
          </p:cNvPr>
          <p:cNvGrpSpPr/>
          <p:nvPr/>
        </p:nvGrpSpPr>
        <p:grpSpPr>
          <a:xfrm>
            <a:off x="7364656" y="3952645"/>
            <a:ext cx="1288839" cy="336899"/>
            <a:chOff x="4290645" y="7512153"/>
            <a:chExt cx="968324" cy="336899"/>
          </a:xfrm>
        </p:grpSpPr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4511242D-600D-DE04-A080-0A36B8115317}"/>
                </a:ext>
              </a:extLst>
            </p:cNvPr>
            <p:cNvCxnSpPr/>
            <p:nvPr/>
          </p:nvCxnSpPr>
          <p:spPr>
            <a:xfrm flipV="1">
              <a:off x="4290645" y="7512153"/>
              <a:ext cx="914400" cy="254839"/>
            </a:xfrm>
            <a:prstGeom prst="line">
              <a:avLst/>
            </a:prstGeom>
            <a:ln w="44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C0B0030A-D285-54C2-E8D2-954AA9585776}"/>
                </a:ext>
              </a:extLst>
            </p:cNvPr>
            <p:cNvCxnSpPr/>
            <p:nvPr/>
          </p:nvCxnSpPr>
          <p:spPr>
            <a:xfrm flipV="1">
              <a:off x="4344569" y="7594213"/>
              <a:ext cx="914400" cy="254839"/>
            </a:xfrm>
            <a:prstGeom prst="line">
              <a:avLst/>
            </a:prstGeom>
            <a:ln w="44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1763723-7B6A-AF73-2B10-15CD795ADD31}"/>
              </a:ext>
            </a:extLst>
          </p:cNvPr>
          <p:cNvGrpSpPr/>
          <p:nvPr/>
        </p:nvGrpSpPr>
        <p:grpSpPr>
          <a:xfrm>
            <a:off x="5030466" y="3952645"/>
            <a:ext cx="1288839" cy="336899"/>
            <a:chOff x="4290645" y="7512153"/>
            <a:chExt cx="968324" cy="336899"/>
          </a:xfrm>
        </p:grpSpPr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56F7EBA1-B54E-A537-82B7-718B7736C6E9}"/>
                </a:ext>
              </a:extLst>
            </p:cNvPr>
            <p:cNvCxnSpPr/>
            <p:nvPr/>
          </p:nvCxnSpPr>
          <p:spPr>
            <a:xfrm flipV="1">
              <a:off x="4290645" y="7512153"/>
              <a:ext cx="914400" cy="254839"/>
            </a:xfrm>
            <a:prstGeom prst="line">
              <a:avLst/>
            </a:prstGeom>
            <a:ln w="44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5158777D-8135-12A0-998A-C626A78B2028}"/>
                </a:ext>
              </a:extLst>
            </p:cNvPr>
            <p:cNvCxnSpPr/>
            <p:nvPr/>
          </p:nvCxnSpPr>
          <p:spPr>
            <a:xfrm flipV="1">
              <a:off x="4344569" y="7594213"/>
              <a:ext cx="914400" cy="254839"/>
            </a:xfrm>
            <a:prstGeom prst="line">
              <a:avLst/>
            </a:prstGeom>
            <a:ln w="44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9EB61544-04B6-C1AA-D157-68F8743FB725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29021168"/>
              </p:ext>
            </p:extLst>
          </p:nvPr>
        </p:nvGraphicFramePr>
        <p:xfrm>
          <a:off x="4074717" y="1286996"/>
          <a:ext cx="5248547" cy="3452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Graphique 12">
            <a:extLst>
              <a:ext uri="{FF2B5EF4-FFF2-40B4-BE49-F238E27FC236}">
                <a16:creationId xmlns:a16="http://schemas.microsoft.com/office/drawing/2014/main" id="{569FBB76-09E9-4F0A-C98F-5503922040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3777121"/>
              </p:ext>
            </p:extLst>
          </p:nvPr>
        </p:nvGraphicFramePr>
        <p:xfrm>
          <a:off x="7895771" y="5792340"/>
          <a:ext cx="2443568" cy="2350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8" name="Graphique 17">
            <a:extLst>
              <a:ext uri="{FF2B5EF4-FFF2-40B4-BE49-F238E27FC236}">
                <a16:creationId xmlns:a16="http://schemas.microsoft.com/office/drawing/2014/main" id="{B9BB65FC-DE85-76F5-7494-411F402B1A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6754335"/>
              </p:ext>
            </p:extLst>
          </p:nvPr>
        </p:nvGraphicFramePr>
        <p:xfrm>
          <a:off x="5489794" y="5780105"/>
          <a:ext cx="3038990" cy="2350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519BFA8-67BA-B2A7-3B43-B22B5007346F}"/>
              </a:ext>
            </a:extLst>
          </p:cNvPr>
          <p:cNvSpPr/>
          <p:nvPr/>
        </p:nvSpPr>
        <p:spPr bwMode="auto">
          <a:xfrm>
            <a:off x="7364656" y="9738042"/>
            <a:ext cx="828000" cy="13716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txBody>
          <a:bodyPr vert="horz" wrap="square" lIns="56712" tIns="28356" rIns="56712" bIns="28356" numCol="1" rtlCol="0" anchor="t" anchorCtr="0" compatLnSpc="1">
            <a:prstTxWarp prst="textNoShape">
              <a:avLst/>
            </a:prstTxWarp>
          </a:bodyPr>
          <a:lstStyle/>
          <a:p>
            <a:pPr algn="l"/>
            <a:endParaRPr lang="fr-FR" sz="1488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F635B09B-236E-EAD5-B404-A406783CFF3E}"/>
              </a:ext>
            </a:extLst>
          </p:cNvPr>
          <p:cNvSpPr/>
          <p:nvPr/>
        </p:nvSpPr>
        <p:spPr bwMode="auto">
          <a:xfrm>
            <a:off x="8338173" y="9738042"/>
            <a:ext cx="828000" cy="137160"/>
          </a:xfrm>
          <a:prstGeom prst="roundRect">
            <a:avLst>
              <a:gd name="adj" fmla="val 50000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56712" tIns="28356" rIns="56712" bIns="28356" numCol="1" rtlCol="0" anchor="t" anchorCtr="0" compatLnSpc="1">
            <a:prstTxWarp prst="textNoShape">
              <a:avLst/>
            </a:prstTxWarp>
          </a:bodyPr>
          <a:lstStyle/>
          <a:p>
            <a:pPr algn="l"/>
            <a:endParaRPr lang="fr-FR" sz="1488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9F73B45-F2A5-2A18-3964-3FB3E8B079CB}"/>
              </a:ext>
            </a:extLst>
          </p:cNvPr>
          <p:cNvSpPr/>
          <p:nvPr/>
        </p:nvSpPr>
        <p:spPr bwMode="auto">
          <a:xfrm>
            <a:off x="9311690" y="9730760"/>
            <a:ext cx="828000" cy="137160"/>
          </a:xfrm>
          <a:prstGeom prst="roundRect">
            <a:avLst>
              <a:gd name="adj" fmla="val 50000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56712" tIns="28356" rIns="56712" bIns="28356" numCol="1" rtlCol="0" anchor="t" anchorCtr="0" compatLnSpc="1">
            <a:prstTxWarp prst="textNoShape">
              <a:avLst/>
            </a:prstTxWarp>
          </a:bodyPr>
          <a:lstStyle/>
          <a:p>
            <a:pPr algn="l"/>
            <a:endParaRPr lang="fr-FR" sz="1488"/>
          </a:p>
        </p:txBody>
      </p:sp>
    </p:spTree>
    <p:extLst>
      <p:ext uri="{BB962C8B-B14F-4D97-AF65-F5344CB8AC3E}">
        <p14:creationId xmlns:p14="http://schemas.microsoft.com/office/powerpoint/2010/main" val="1727051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5E077-3E0E-1350-5D67-0E1549254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AB89557-42D0-F385-9256-1B2919580B66}"/>
              </a:ext>
            </a:extLst>
          </p:cNvPr>
          <p:cNvSpPr/>
          <p:nvPr/>
        </p:nvSpPr>
        <p:spPr>
          <a:xfrm>
            <a:off x="0" y="0"/>
            <a:ext cx="3744000" cy="8640000"/>
          </a:xfrm>
          <a:prstGeom prst="rect">
            <a:avLst/>
          </a:prstGeom>
          <a:solidFill>
            <a:srgbClr val="0075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E5CE919-C13B-AB8E-1CD3-D9DC1C9372E0}"/>
              </a:ext>
            </a:extLst>
          </p:cNvPr>
          <p:cNvSpPr txBox="1"/>
          <p:nvPr/>
        </p:nvSpPr>
        <p:spPr>
          <a:xfrm>
            <a:off x="0" y="254958"/>
            <a:ext cx="395875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800" b="1">
                <a:solidFill>
                  <a:schemeClr val="bg1"/>
                </a:solidFill>
                <a:latin typeface="Mangal Pro" panose="020B0604020202020204" pitchFamily="2" charset="0"/>
              </a:rPr>
              <a:t>Courbes </a:t>
            </a:r>
          </a:p>
          <a:p>
            <a:r>
              <a:rPr lang="fr-FR" sz="3800" b="1">
                <a:solidFill>
                  <a:schemeClr val="bg1"/>
                </a:solidFill>
                <a:latin typeface="Mangal Pro" panose="020B0604020202020204" pitchFamily="2" charset="0"/>
              </a:rPr>
              <a:t>d’</a:t>
            </a:r>
            <a:r>
              <a:rPr lang="fr-FR" sz="3800" b="1" err="1">
                <a:solidFill>
                  <a:schemeClr val="bg1"/>
                </a:solidFill>
                <a:latin typeface="Mangal Pro" panose="020B0604020202020204" pitchFamily="2" charset="0"/>
              </a:rPr>
              <a:t>actualisationVie</a:t>
            </a:r>
            <a:endParaRPr lang="fr-FR" sz="3800" b="1">
              <a:solidFill>
                <a:schemeClr val="bg1"/>
              </a:solidFill>
              <a:latin typeface="Mangal Pro" panose="020B0604020202020204" pitchFamily="2" charset="0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5A57F0E9-CAA8-DAF1-B1FA-612258481C27}"/>
              </a:ext>
            </a:extLst>
          </p:cNvPr>
          <p:cNvSpPr txBox="1"/>
          <p:nvPr/>
        </p:nvSpPr>
        <p:spPr>
          <a:xfrm>
            <a:off x="187960" y="3276275"/>
            <a:ext cx="3443144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Les </a:t>
            </a:r>
            <a:r>
              <a:rPr lang="fr-FR" b="1">
                <a:solidFill>
                  <a:schemeClr val="accent4"/>
                </a:solidFill>
                <a:latin typeface="Mangal Pro" panose="00000500000000000000" pitchFamily="2" charset="0"/>
              </a:rPr>
              <a:t>Courbes de taux d’actualisation</a:t>
            </a: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 sont calculées selon l’approche Bottom-Up (Courbe de taux sans risque + Prime de liquidité)</a:t>
            </a:r>
          </a:p>
          <a:p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Sur </a:t>
            </a:r>
            <a:r>
              <a:rPr lang="fr-FR" b="1">
                <a:solidFill>
                  <a:schemeClr val="accent4"/>
                </a:solidFill>
                <a:latin typeface="Mangal Pro" panose="00000500000000000000" pitchFamily="2" charset="0"/>
              </a:rPr>
              <a:t>l’Assurance Vie</a:t>
            </a: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, elles varient entre les acteurs de 33bps pour la maturité 1 an à 82bps</a:t>
            </a:r>
            <a:r>
              <a:rPr lang="fr-FR" b="1">
                <a:solidFill>
                  <a:schemeClr val="accent4"/>
                </a:solidFill>
                <a:latin typeface="Mangal Pro" panose="00000500000000000000" pitchFamily="2" charset="0"/>
              </a:rPr>
              <a:t> </a:t>
            </a: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pour la maturité </a:t>
            </a:r>
            <a:b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</a:b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30 ans 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el-GR" b="1">
                <a:solidFill>
                  <a:srgbClr val="FFC000"/>
                </a:solidFill>
                <a:cs typeface="Mangal Pro" panose="00000500000000000000" pitchFamily="2" charset="0"/>
              </a:rPr>
              <a:t>Δ </a:t>
            </a:r>
            <a:r>
              <a:rPr lang="fr-FR" b="1">
                <a:solidFill>
                  <a:srgbClr val="FFC000"/>
                </a:solidFill>
                <a:latin typeface="Mangal Pro" panose="00000500000000000000" pitchFamily="2" charset="0"/>
              </a:rPr>
              <a:t>54 bps à 10 ans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endParaRPr lang="fr-FR" b="1">
              <a:solidFill>
                <a:srgbClr val="FFC000"/>
              </a:solidFill>
              <a:latin typeface="Mangal Pro" panose="00000500000000000000" pitchFamily="2" charset="0"/>
            </a:endParaRPr>
          </a:p>
          <a:p>
            <a:pPr>
              <a:spcBef>
                <a:spcPts val="1200"/>
              </a:spcBef>
            </a:pP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La </a:t>
            </a:r>
            <a:r>
              <a:rPr lang="fr-FR" b="1">
                <a:solidFill>
                  <a:schemeClr val="accent4"/>
                </a:solidFill>
                <a:latin typeface="Mangal Pro" panose="00000500000000000000" pitchFamily="2" charset="0"/>
              </a:rPr>
              <a:t>prime de liquidité</a:t>
            </a: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 moyenne 2025 est en </a:t>
            </a:r>
            <a:r>
              <a:rPr lang="fr-FR" b="1">
                <a:solidFill>
                  <a:schemeClr val="accent4"/>
                </a:solidFill>
                <a:latin typeface="Mangal Pro" panose="00000500000000000000" pitchFamily="2" charset="0"/>
              </a:rPr>
              <a:t>baisse de -19bps</a:t>
            </a: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, due notamment au </a:t>
            </a:r>
            <a:r>
              <a:rPr lang="fr-FR" b="1">
                <a:solidFill>
                  <a:srgbClr val="FFC000"/>
                </a:solidFill>
                <a:latin typeface="Mangal Pro" panose="00000500000000000000" pitchFamily="2" charset="0"/>
              </a:rPr>
              <a:t>resserrement des Spread de Crédit </a:t>
            </a: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français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F6973F8-A0CE-30C1-31CB-5B2CC55A7162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755827" y="9045892"/>
            <a:ext cx="2327910" cy="82931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2636DBF-5128-5B6B-EE1E-5D9CB348C572}"/>
              </a:ext>
            </a:extLst>
          </p:cNvPr>
          <p:cNvSpPr/>
          <p:nvPr/>
        </p:nvSpPr>
        <p:spPr>
          <a:xfrm rot="21000000">
            <a:off x="642163" y="1949146"/>
            <a:ext cx="2459675" cy="10268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72000" rIns="144000" bIns="0" rtlCol="0" anchor="ctr">
            <a:spAutoFit/>
          </a:bodyPr>
          <a:lstStyle/>
          <a:p>
            <a:pPr algn="ctr"/>
            <a:r>
              <a:rPr lang="el-GR" sz="4400">
                <a:latin typeface="Calibri" panose="020F0502020204030204" pitchFamily="34" charset="0"/>
                <a:ea typeface="Calibri" panose="020F0502020204030204" pitchFamily="34" charset="0"/>
                <a:cs typeface="Mangal Pro" panose="00000500000000000000" pitchFamily="2" charset="0"/>
              </a:rPr>
              <a:t>Δ</a:t>
            </a:r>
            <a:r>
              <a:rPr lang="fr-FR" sz="4400" b="1">
                <a:latin typeface="Mangal Pro" panose="00000500000000000000" pitchFamily="2" charset="0"/>
                <a:cs typeface="Mangal Pro" panose="00000500000000000000" pitchFamily="2" charset="0"/>
              </a:rPr>
              <a:t>54bps </a:t>
            </a:r>
          </a:p>
          <a:p>
            <a:pPr algn="ctr"/>
            <a:r>
              <a:rPr lang="fr-FR" b="1">
                <a:latin typeface="Mangal Pro" panose="00000500000000000000" pitchFamily="2" charset="0"/>
                <a:cs typeface="Mangal Pro" panose="00000500000000000000" pitchFamily="2" charset="0"/>
              </a:rPr>
              <a:t>à 10 ans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3A95929-4633-4744-CF0A-C2C36A28DF2F}"/>
              </a:ext>
            </a:extLst>
          </p:cNvPr>
          <p:cNvSpPr txBox="1"/>
          <p:nvPr/>
        </p:nvSpPr>
        <p:spPr>
          <a:xfrm>
            <a:off x="4048781" y="436412"/>
            <a:ext cx="58851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chemeClr val="accent3">
                    <a:lumMod val="75000"/>
                  </a:schemeClr>
                </a:solidFill>
                <a:latin typeface="Mangal Pro" panose="020B0604020202020204" pitchFamily="2" charset="0"/>
              </a:defRPr>
            </a:lvl1pPr>
          </a:lstStyle>
          <a:p>
            <a:r>
              <a:rPr lang="fr-FR">
                <a:solidFill>
                  <a:schemeClr val="tx2"/>
                </a:solidFill>
              </a:rPr>
              <a:t>Courbes de taux d’actualisation Vie 2025</a:t>
            </a: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5981DD1A-3B80-8FE6-8C40-494DAEADF228}"/>
              </a:ext>
            </a:extLst>
          </p:cNvPr>
          <p:cNvSpPr txBox="1"/>
          <p:nvPr/>
        </p:nvSpPr>
        <p:spPr>
          <a:xfrm>
            <a:off x="3861998" y="5491605"/>
            <a:ext cx="5885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chemeClr val="accent4"/>
                </a:solidFill>
                <a:latin typeface="Mangal Pro" panose="020B0604020202020204" pitchFamily="2" charset="0"/>
              </a:rPr>
              <a:t>Prime de liquidité vie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06BECA4-5267-9E92-2A19-24201319D4AA}"/>
              </a:ext>
            </a:extLst>
          </p:cNvPr>
          <p:cNvSpPr/>
          <p:nvPr/>
        </p:nvSpPr>
        <p:spPr bwMode="auto">
          <a:xfrm>
            <a:off x="4048781" y="8710339"/>
            <a:ext cx="659364" cy="4058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56712" tIns="28356" rIns="56712" bIns="28356" numCol="1" rtlCol="0" anchor="t" anchorCtr="0" compatLnSpc="1">
            <a:prstTxWarp prst="textNoShape">
              <a:avLst/>
            </a:prstTxWarp>
          </a:bodyPr>
          <a:lstStyle/>
          <a:p>
            <a:pPr algn="l"/>
            <a:endParaRPr lang="fr-FR" sz="1488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7A55618-4510-8161-ED57-1FA9F1D45C24}"/>
              </a:ext>
            </a:extLst>
          </p:cNvPr>
          <p:cNvSpPr/>
          <p:nvPr/>
        </p:nvSpPr>
        <p:spPr bwMode="auto">
          <a:xfrm>
            <a:off x="9258132" y="9076111"/>
            <a:ext cx="659364" cy="4058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56712" tIns="28356" rIns="56712" bIns="28356" numCol="1" rtlCol="0" anchor="t" anchorCtr="0" compatLnSpc="1">
            <a:prstTxWarp prst="textNoShape">
              <a:avLst/>
            </a:prstTxWarp>
          </a:bodyPr>
          <a:lstStyle/>
          <a:p>
            <a:pPr algn="l"/>
            <a:endParaRPr lang="fr-FR" sz="1488"/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454ABB89-6E5F-4495-9F27-ECAAA7E9060D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78645453"/>
              </p:ext>
            </p:extLst>
          </p:nvPr>
        </p:nvGraphicFramePr>
        <p:xfrm>
          <a:off x="3958758" y="1285753"/>
          <a:ext cx="6180931" cy="3998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Graphique 9">
            <a:extLst>
              <a:ext uri="{FF2B5EF4-FFF2-40B4-BE49-F238E27FC236}">
                <a16:creationId xmlns:a16="http://schemas.microsoft.com/office/drawing/2014/main" id="{496A1EA2-A44E-4046-81D1-F64F8499E38F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76676338"/>
              </p:ext>
            </p:extLst>
          </p:nvPr>
        </p:nvGraphicFramePr>
        <p:xfrm>
          <a:off x="4387396" y="5884579"/>
          <a:ext cx="4778777" cy="2747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B8FCDBAB-3CE4-B1FB-829B-6E9326447CA6}"/>
              </a:ext>
            </a:extLst>
          </p:cNvPr>
          <p:cNvSpPr/>
          <p:nvPr/>
        </p:nvSpPr>
        <p:spPr bwMode="auto">
          <a:xfrm>
            <a:off x="6133514" y="1680921"/>
            <a:ext cx="534572" cy="2145491"/>
          </a:xfrm>
          <a:prstGeom prst="rect">
            <a:avLst/>
          </a:prstGeom>
          <a:solidFill>
            <a:srgbClr val="740000">
              <a:alpha val="10000"/>
            </a:srgbClr>
          </a:solidFill>
          <a:ln>
            <a:solidFill>
              <a:srgbClr val="740000"/>
            </a:solidFill>
            <a:prstDash val="dash"/>
          </a:ln>
        </p:spPr>
        <p:txBody>
          <a:bodyPr vert="horz" wrap="square" lIns="56712" tIns="28356" rIns="56712" bIns="28356" numCol="1" rtlCol="0" anchor="t" anchorCtr="0" compatLnSpc="1">
            <a:prstTxWarp prst="textNoShape">
              <a:avLst/>
            </a:prstTxWarp>
          </a:bodyPr>
          <a:lstStyle/>
          <a:p>
            <a:pPr algn="l"/>
            <a:endParaRPr lang="fr-FR" sz="1488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2F17145-E029-AC05-AF1E-DD2E30FD3714}"/>
              </a:ext>
            </a:extLst>
          </p:cNvPr>
          <p:cNvSpPr txBox="1"/>
          <p:nvPr/>
        </p:nvSpPr>
        <p:spPr>
          <a:xfrm>
            <a:off x="3790564" y="8672827"/>
            <a:ext cx="65588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900" b="1" i="1" u="none" strike="noStrike" baseline="30000">
                <a:solidFill>
                  <a:schemeClr val="tx2"/>
                </a:solidFill>
                <a:effectLst/>
                <a:latin typeface="Mangal Pro" panose="00000500000000000000" pitchFamily="2" charset="0"/>
              </a:rPr>
              <a:t>(1) </a:t>
            </a:r>
            <a:r>
              <a:rPr lang="fr-FR" sz="900" i="1">
                <a:solidFill>
                  <a:schemeClr val="tx2"/>
                </a:solidFill>
                <a:latin typeface="Mangal Pro" panose="00000500000000000000" pitchFamily="2" charset="0"/>
              </a:rPr>
              <a:t>Benchmark sur six acteurs </a:t>
            </a:r>
            <a:endParaRPr lang="fr-FR" sz="900" b="1" i="1" u="none" strike="noStrike" baseline="30000">
              <a:solidFill>
                <a:schemeClr val="tx2"/>
              </a:solidFill>
              <a:effectLst/>
              <a:latin typeface="Mangal Pro" panose="00000500000000000000" pitchFamily="2" charset="0"/>
            </a:endParaRPr>
          </a:p>
          <a:p>
            <a:r>
              <a:rPr lang="fr-FR" sz="900" b="1" i="1" baseline="30000">
                <a:solidFill>
                  <a:schemeClr val="tx2"/>
                </a:solidFill>
                <a:latin typeface="Mangal Pro" panose="00000500000000000000" pitchFamily="2" charset="0"/>
              </a:rPr>
              <a:t>(2)  </a:t>
            </a:r>
            <a:r>
              <a:rPr lang="fr-FR" sz="900" i="1" u="none" strike="noStrike">
                <a:solidFill>
                  <a:schemeClr val="tx2"/>
                </a:solidFill>
                <a:effectLst/>
                <a:latin typeface="Mangal Pro" panose="00000500000000000000" pitchFamily="2" charset="0"/>
              </a:rPr>
              <a:t>Quatre acteurs sur six ont communiqué leur prime de liquidité. Celle des deux autres ont été recalculées à partir du </a:t>
            </a:r>
            <a:r>
              <a:rPr lang="fr-FR" sz="900" i="1">
                <a:solidFill>
                  <a:schemeClr val="tx2"/>
                </a:solidFill>
                <a:latin typeface="Mangal Pro" panose="00000500000000000000" pitchFamily="2" charset="0"/>
              </a:rPr>
              <a:t>delta entre leur taux d’actualisation à 10 ans et le taux Swap 10 ans corrigé du risque de crédit</a:t>
            </a:r>
            <a:endParaRPr lang="fr-FR" sz="900" i="1">
              <a:solidFill>
                <a:schemeClr val="tx2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9C60D0-D030-1756-2DA9-B91119C98D9F}"/>
              </a:ext>
            </a:extLst>
          </p:cNvPr>
          <p:cNvSpPr/>
          <p:nvPr/>
        </p:nvSpPr>
        <p:spPr bwMode="auto">
          <a:xfrm>
            <a:off x="7637942" y="5477320"/>
            <a:ext cx="374027" cy="205364"/>
          </a:xfrm>
          <a:prstGeom prst="rect">
            <a:avLst/>
          </a:prstGeom>
          <a:noFill/>
          <a:ln>
            <a:noFill/>
          </a:ln>
        </p:spPr>
        <p:txBody>
          <a:bodyPr vert="horz" wrap="square" lIns="56712" tIns="28356" rIns="56712" bIns="28356" numCol="1" rtlCol="0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fr-FR" sz="1200" b="1">
                <a:solidFill>
                  <a:schemeClr val="accent4"/>
                </a:solidFill>
              </a:rPr>
              <a:t>(2)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13D005-96FE-3731-ED56-EEE5FCF46964}"/>
              </a:ext>
            </a:extLst>
          </p:cNvPr>
          <p:cNvSpPr/>
          <p:nvPr/>
        </p:nvSpPr>
        <p:spPr bwMode="auto">
          <a:xfrm>
            <a:off x="5594301" y="789987"/>
            <a:ext cx="374027" cy="205364"/>
          </a:xfrm>
          <a:prstGeom prst="rect">
            <a:avLst/>
          </a:prstGeom>
          <a:noFill/>
          <a:ln>
            <a:noFill/>
          </a:ln>
        </p:spPr>
        <p:txBody>
          <a:bodyPr vert="horz" wrap="square" lIns="56712" tIns="28356" rIns="56712" bIns="28356" numCol="1" rtlCol="0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fr-FR" sz="1200" b="1">
                <a:solidFill>
                  <a:schemeClr val="tx2"/>
                </a:solidFill>
              </a:rPr>
              <a:t>(1)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0D3D309C-8F59-B940-728C-57FCEA0E57B2}"/>
              </a:ext>
            </a:extLst>
          </p:cNvPr>
          <p:cNvSpPr/>
          <p:nvPr/>
        </p:nvSpPr>
        <p:spPr bwMode="auto">
          <a:xfrm>
            <a:off x="8338173" y="9738042"/>
            <a:ext cx="828000" cy="137160"/>
          </a:xfrm>
          <a:prstGeom prst="roundRect">
            <a:avLst>
              <a:gd name="adj" fmla="val 50000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56712" tIns="28356" rIns="56712" bIns="28356" numCol="1" rtlCol="0" anchor="t" anchorCtr="0" compatLnSpc="1">
            <a:prstTxWarp prst="textNoShape">
              <a:avLst/>
            </a:prstTxWarp>
          </a:bodyPr>
          <a:lstStyle/>
          <a:p>
            <a:pPr algn="l"/>
            <a:endParaRPr lang="fr-FR" sz="1488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FA728ED-7949-A0EE-2C95-4D1BCFF70E9A}"/>
              </a:ext>
            </a:extLst>
          </p:cNvPr>
          <p:cNvSpPr/>
          <p:nvPr/>
        </p:nvSpPr>
        <p:spPr bwMode="auto">
          <a:xfrm>
            <a:off x="9311690" y="9730760"/>
            <a:ext cx="828000" cy="137160"/>
          </a:xfrm>
          <a:prstGeom prst="roundRect">
            <a:avLst>
              <a:gd name="adj" fmla="val 50000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56712" tIns="28356" rIns="56712" bIns="28356" numCol="1" rtlCol="0" anchor="t" anchorCtr="0" compatLnSpc="1">
            <a:prstTxWarp prst="textNoShape">
              <a:avLst/>
            </a:prstTxWarp>
          </a:bodyPr>
          <a:lstStyle/>
          <a:p>
            <a:pPr algn="l"/>
            <a:endParaRPr lang="fr-FR" sz="1488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70C411BF-45FD-9EC9-CD6A-A5AD401CEB25}"/>
              </a:ext>
            </a:extLst>
          </p:cNvPr>
          <p:cNvSpPr/>
          <p:nvPr/>
        </p:nvSpPr>
        <p:spPr bwMode="auto">
          <a:xfrm>
            <a:off x="7364656" y="9738042"/>
            <a:ext cx="829905" cy="13716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txBody>
          <a:bodyPr vert="horz" wrap="square" lIns="56712" tIns="28356" rIns="56712" bIns="28356" numCol="1" rtlCol="0" anchor="t" anchorCtr="0" compatLnSpc="1">
            <a:prstTxWarp prst="textNoShape">
              <a:avLst/>
            </a:prstTxWarp>
          </a:bodyPr>
          <a:lstStyle/>
          <a:p>
            <a:pPr algn="l"/>
            <a:endParaRPr lang="fr-FR" sz="1488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5A1FB2E2-AC3C-8F90-8B94-6F10EEEF63EC}"/>
              </a:ext>
            </a:extLst>
          </p:cNvPr>
          <p:cNvSpPr/>
          <p:nvPr/>
        </p:nvSpPr>
        <p:spPr bwMode="auto">
          <a:xfrm>
            <a:off x="8338173" y="9738042"/>
            <a:ext cx="414000" cy="13716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txBody>
          <a:bodyPr vert="horz" wrap="square" lIns="56712" tIns="28356" rIns="56712" bIns="28356" numCol="1" rtlCol="0" anchor="t" anchorCtr="0" compatLnSpc="1">
            <a:prstTxWarp prst="textNoShape">
              <a:avLst/>
            </a:prstTxWarp>
          </a:bodyPr>
          <a:lstStyle/>
          <a:p>
            <a:pPr algn="l"/>
            <a:endParaRPr lang="fr-FR" sz="1488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CDD8A18-A9F8-8C71-3DF6-371402F714A8}"/>
              </a:ext>
            </a:extLst>
          </p:cNvPr>
          <p:cNvSpPr txBox="1"/>
          <p:nvPr/>
        </p:nvSpPr>
        <p:spPr>
          <a:xfrm>
            <a:off x="5897988" y="3850123"/>
            <a:ext cx="1020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>
                <a:solidFill>
                  <a:srgbClr val="740000"/>
                </a:solidFill>
                <a:cs typeface="Mangal Pro" panose="00000500000000000000" pitchFamily="2" charset="0"/>
              </a:rPr>
              <a:t>Δ</a:t>
            </a:r>
            <a:r>
              <a:rPr lang="fr-FR" b="1">
                <a:solidFill>
                  <a:srgbClr val="740000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54bps</a:t>
            </a:r>
          </a:p>
        </p:txBody>
      </p:sp>
    </p:spTree>
    <p:extLst>
      <p:ext uri="{BB962C8B-B14F-4D97-AF65-F5344CB8AC3E}">
        <p14:creationId xmlns:p14="http://schemas.microsoft.com/office/powerpoint/2010/main" val="1217740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7567A-96D0-301B-FB9E-FE9CB0F75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4F6D3C8-1254-F196-9695-0C1BDA490429}"/>
              </a:ext>
            </a:extLst>
          </p:cNvPr>
          <p:cNvSpPr/>
          <p:nvPr/>
        </p:nvSpPr>
        <p:spPr>
          <a:xfrm>
            <a:off x="0" y="0"/>
            <a:ext cx="3744000" cy="8640000"/>
          </a:xfrm>
          <a:prstGeom prst="rect">
            <a:avLst/>
          </a:prstGeom>
          <a:solidFill>
            <a:srgbClr val="0075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16F4F79-B1C2-294E-76B4-E0510316BD5B}"/>
              </a:ext>
            </a:extLst>
          </p:cNvPr>
          <p:cNvSpPr txBox="1"/>
          <p:nvPr/>
        </p:nvSpPr>
        <p:spPr>
          <a:xfrm>
            <a:off x="0" y="254958"/>
            <a:ext cx="395875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800" b="1">
                <a:solidFill>
                  <a:schemeClr val="bg1"/>
                </a:solidFill>
                <a:latin typeface="Mangal Pro" panose="020B0604020202020204" pitchFamily="2" charset="0"/>
              </a:rPr>
              <a:t>Courbes </a:t>
            </a:r>
          </a:p>
          <a:p>
            <a:r>
              <a:rPr lang="fr-FR" sz="3800" b="1">
                <a:solidFill>
                  <a:schemeClr val="bg1"/>
                </a:solidFill>
                <a:latin typeface="Mangal Pro" panose="020B0604020202020204" pitchFamily="2" charset="0"/>
              </a:rPr>
              <a:t>d’actualisation</a:t>
            </a:r>
          </a:p>
          <a:p>
            <a:r>
              <a:rPr lang="fr-FR" sz="3800" b="1">
                <a:solidFill>
                  <a:schemeClr val="bg1"/>
                </a:solidFill>
                <a:latin typeface="Mangal Pro" panose="020B0604020202020204" pitchFamily="2" charset="0"/>
              </a:rPr>
              <a:t>Non-Vie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EBCD07C2-AE48-B953-BE2D-8E4A574D109B}"/>
              </a:ext>
            </a:extLst>
          </p:cNvPr>
          <p:cNvSpPr txBox="1"/>
          <p:nvPr/>
        </p:nvSpPr>
        <p:spPr>
          <a:xfrm>
            <a:off x="187960" y="3473785"/>
            <a:ext cx="3443144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Sur </a:t>
            </a:r>
            <a:r>
              <a:rPr lang="fr-FR" b="1">
                <a:solidFill>
                  <a:schemeClr val="accent4"/>
                </a:solidFill>
                <a:latin typeface="Mangal Pro" panose="00000500000000000000" pitchFamily="2" charset="0"/>
              </a:rPr>
              <a:t>l’Assurance Non-Vie</a:t>
            </a: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, elles varient entre les acteurs de 57bps pour la maturité 1 an et </a:t>
            </a:r>
            <a:r>
              <a:rPr lang="fr-FR" b="1">
                <a:solidFill>
                  <a:schemeClr val="accent4"/>
                </a:solidFill>
                <a:latin typeface="Mangal Pro" panose="00000500000000000000" pitchFamily="2" charset="0"/>
              </a:rPr>
              <a:t>83bps </a:t>
            </a: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pour la maturité 30 ans</a:t>
            </a:r>
            <a:endParaRPr lang="fr-FR" b="1">
              <a:solidFill>
                <a:srgbClr val="FFC000"/>
              </a:solidFill>
              <a:latin typeface="Mangal Pro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el-GR" b="1">
                <a:solidFill>
                  <a:srgbClr val="FFC000"/>
                </a:solidFill>
                <a:cs typeface="Mangal Pro" panose="00000500000000000000" pitchFamily="2" charset="0"/>
              </a:rPr>
              <a:t>Δ </a:t>
            </a:r>
            <a:r>
              <a:rPr lang="fr-FR" b="1">
                <a:solidFill>
                  <a:srgbClr val="FFC000"/>
                </a:solidFill>
                <a:latin typeface="Mangal Pro" panose="00000500000000000000" pitchFamily="2" charset="0"/>
              </a:rPr>
              <a:t>57 bps à 5 ans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endParaRPr lang="fr-FR" b="1">
              <a:solidFill>
                <a:srgbClr val="FFC000"/>
              </a:solidFill>
              <a:latin typeface="Mangal Pro" panose="00000500000000000000" pitchFamily="2" charset="0"/>
            </a:endParaRPr>
          </a:p>
          <a:p>
            <a:pPr>
              <a:spcBef>
                <a:spcPts val="1200"/>
              </a:spcBef>
            </a:pP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La </a:t>
            </a:r>
            <a:r>
              <a:rPr lang="fr-FR" b="1">
                <a:solidFill>
                  <a:schemeClr val="accent4"/>
                </a:solidFill>
                <a:latin typeface="Mangal Pro" panose="00000500000000000000" pitchFamily="2" charset="0"/>
              </a:rPr>
              <a:t>prime de liquidité</a:t>
            </a: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 moyenne 2025 est en </a:t>
            </a:r>
            <a:r>
              <a:rPr lang="fr-FR" b="1">
                <a:solidFill>
                  <a:schemeClr val="accent4"/>
                </a:solidFill>
                <a:latin typeface="Mangal Pro" panose="00000500000000000000" pitchFamily="2" charset="0"/>
              </a:rPr>
              <a:t>baise de -12bps</a:t>
            </a: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, due à la baisse des </a:t>
            </a:r>
            <a:r>
              <a:rPr lang="fr-FR" b="1">
                <a:solidFill>
                  <a:schemeClr val="accent4"/>
                </a:solidFill>
                <a:latin typeface="Mangal Pro" panose="00000500000000000000" pitchFamily="2" charset="0"/>
              </a:rPr>
              <a:t>spreads de crédit</a:t>
            </a:r>
          </a:p>
          <a:p>
            <a:pPr>
              <a:spcBef>
                <a:spcPts val="1200"/>
              </a:spcBef>
            </a:pP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La </a:t>
            </a:r>
            <a:r>
              <a:rPr lang="fr-FR" b="1">
                <a:solidFill>
                  <a:srgbClr val="FFC000"/>
                </a:solidFill>
                <a:latin typeface="Mangal Pro" panose="00000500000000000000" pitchFamily="2" charset="0"/>
              </a:rPr>
              <a:t>prime de liquidité non-vie </a:t>
            </a: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est </a:t>
            </a:r>
            <a:r>
              <a:rPr lang="fr-FR" b="1">
                <a:solidFill>
                  <a:srgbClr val="FFC000"/>
                </a:solidFill>
                <a:latin typeface="Mangal Pro" panose="00000500000000000000" pitchFamily="2" charset="0"/>
              </a:rPr>
              <a:t>2x moins importante qu’en Vie </a:t>
            </a: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expliquée par la </a:t>
            </a:r>
            <a:r>
              <a:rPr lang="fr-FR" b="1">
                <a:solidFill>
                  <a:srgbClr val="FFC000"/>
                </a:solidFill>
                <a:latin typeface="Mangal Pro" panose="00000500000000000000" pitchFamily="2" charset="0"/>
              </a:rPr>
              <a:t>duration moyenne plus courte des engagements</a:t>
            </a:r>
          </a:p>
          <a:p>
            <a:endParaRPr lang="fr-FR" b="1">
              <a:solidFill>
                <a:schemeClr val="bg1"/>
              </a:solidFill>
              <a:latin typeface="Mangal Pro" panose="00000500000000000000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BA88514-4113-8A0C-DCB4-29C948D2304F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755827" y="9045892"/>
            <a:ext cx="2327910" cy="82931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76EFAB7-13C5-B39E-1205-9A38FAC58467}"/>
              </a:ext>
            </a:extLst>
          </p:cNvPr>
          <p:cNvSpPr txBox="1"/>
          <p:nvPr/>
        </p:nvSpPr>
        <p:spPr>
          <a:xfrm>
            <a:off x="4048781" y="436412"/>
            <a:ext cx="58851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chemeClr val="accent3">
                    <a:lumMod val="75000"/>
                  </a:schemeClr>
                </a:solidFill>
                <a:latin typeface="Mangal Pro" panose="020B0604020202020204" pitchFamily="2" charset="0"/>
              </a:defRPr>
            </a:lvl1pPr>
          </a:lstStyle>
          <a:p>
            <a:r>
              <a:rPr lang="fr-FR">
                <a:solidFill>
                  <a:schemeClr val="tx2"/>
                </a:solidFill>
              </a:rPr>
              <a:t>Courbes de taux d’actualisation Non-Vie</a:t>
            </a: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C45D7606-A95A-4CBB-FCE9-CC086D58CB8F}"/>
              </a:ext>
            </a:extLst>
          </p:cNvPr>
          <p:cNvSpPr txBox="1"/>
          <p:nvPr/>
        </p:nvSpPr>
        <p:spPr>
          <a:xfrm>
            <a:off x="4048781" y="5531875"/>
            <a:ext cx="5885188" cy="523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fr-FR" sz="2800" b="1">
                <a:solidFill>
                  <a:schemeClr val="accent4"/>
                </a:solidFill>
                <a:latin typeface="Mangal Pro" panose="020B0604020202020204" pitchFamily="2" charset="0"/>
              </a:rPr>
              <a:t>Prime de liquidité non-vie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AE101DD-3252-9E86-EDBE-8FC227184A52}"/>
              </a:ext>
            </a:extLst>
          </p:cNvPr>
          <p:cNvSpPr/>
          <p:nvPr/>
        </p:nvSpPr>
        <p:spPr bwMode="auto">
          <a:xfrm>
            <a:off x="4048781" y="8710339"/>
            <a:ext cx="659364" cy="4058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56712" tIns="28356" rIns="56712" bIns="28356" numCol="1" rtlCol="0" anchor="t" anchorCtr="0" compatLnSpc="1">
            <a:prstTxWarp prst="textNoShape">
              <a:avLst/>
            </a:prstTxWarp>
          </a:bodyPr>
          <a:lstStyle/>
          <a:p>
            <a:pPr algn="l"/>
            <a:endParaRPr lang="fr-FR" sz="1488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B13F79D-9D58-4340-7A67-B98B80BA559A}"/>
              </a:ext>
            </a:extLst>
          </p:cNvPr>
          <p:cNvSpPr/>
          <p:nvPr/>
        </p:nvSpPr>
        <p:spPr bwMode="auto">
          <a:xfrm>
            <a:off x="9258132" y="8682569"/>
            <a:ext cx="659364" cy="4058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56712" tIns="28356" rIns="56712" bIns="28356" numCol="1" rtlCol="0" anchor="t" anchorCtr="0" compatLnSpc="1">
            <a:prstTxWarp prst="textNoShape">
              <a:avLst/>
            </a:prstTxWarp>
          </a:bodyPr>
          <a:lstStyle/>
          <a:p>
            <a:pPr algn="l"/>
            <a:endParaRPr lang="fr-FR" sz="1488"/>
          </a:p>
        </p:txBody>
      </p:sp>
      <p:graphicFrame>
        <p:nvGraphicFramePr>
          <p:cNvPr id="12" name="Graphique 11">
            <a:extLst>
              <a:ext uri="{FF2B5EF4-FFF2-40B4-BE49-F238E27FC236}">
                <a16:creationId xmlns:a16="http://schemas.microsoft.com/office/drawing/2014/main" id="{B0CD9995-3790-48E8-9CCD-6396916F885A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29364069"/>
              </p:ext>
            </p:extLst>
          </p:nvPr>
        </p:nvGraphicFramePr>
        <p:xfrm>
          <a:off x="4387396" y="5884579"/>
          <a:ext cx="4778777" cy="2747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1B4A7794-FED9-28EA-6AE8-FCC4F46FE246}"/>
              </a:ext>
            </a:extLst>
          </p:cNvPr>
          <p:cNvSpPr txBox="1"/>
          <p:nvPr/>
        </p:nvSpPr>
        <p:spPr>
          <a:xfrm>
            <a:off x="3744000" y="8617266"/>
            <a:ext cx="655887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900" b="1" i="1" u="none" strike="noStrike" baseline="30000">
                <a:solidFill>
                  <a:schemeClr val="tx2"/>
                </a:solidFill>
                <a:effectLst/>
                <a:latin typeface="Mangal Pro" panose="00000500000000000000" pitchFamily="2" charset="0"/>
              </a:rPr>
              <a:t>(1) </a:t>
            </a:r>
            <a:r>
              <a:rPr lang="fr-FR" sz="900" i="1">
                <a:solidFill>
                  <a:schemeClr val="tx2"/>
                </a:solidFill>
                <a:latin typeface="Mangal Pro" panose="00000500000000000000" pitchFamily="2" charset="0"/>
              </a:rPr>
              <a:t>Benchmark sur quatre acteurs publiant à la maille Non-vie</a:t>
            </a:r>
            <a:r>
              <a:rPr lang="fr-FR" sz="900" b="1" i="1" u="none" strike="noStrike" baseline="30000">
                <a:solidFill>
                  <a:schemeClr val="tx2"/>
                </a:solidFill>
                <a:effectLst/>
                <a:latin typeface="Mangal Pro" panose="00000500000000000000" pitchFamily="2" charset="0"/>
              </a:rPr>
              <a:t> </a:t>
            </a:r>
          </a:p>
        </p:txBody>
      </p:sp>
      <p:graphicFrame>
        <p:nvGraphicFramePr>
          <p:cNvPr id="11" name="Graphique 10">
            <a:extLst>
              <a:ext uri="{FF2B5EF4-FFF2-40B4-BE49-F238E27FC236}">
                <a16:creationId xmlns:a16="http://schemas.microsoft.com/office/drawing/2014/main" id="{FFCD252A-6A3C-4AA8-B5FD-7B4B0380475C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81020713"/>
              </p:ext>
            </p:extLst>
          </p:nvPr>
        </p:nvGraphicFramePr>
        <p:xfrm>
          <a:off x="3958758" y="1285753"/>
          <a:ext cx="6180931" cy="3998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F4B67491-1C5D-D8BD-DC64-3A03CB480799}"/>
              </a:ext>
            </a:extLst>
          </p:cNvPr>
          <p:cNvSpPr/>
          <p:nvPr/>
        </p:nvSpPr>
        <p:spPr bwMode="auto">
          <a:xfrm>
            <a:off x="5594301" y="789987"/>
            <a:ext cx="374027" cy="205364"/>
          </a:xfrm>
          <a:prstGeom prst="rect">
            <a:avLst/>
          </a:prstGeom>
          <a:noFill/>
          <a:ln>
            <a:noFill/>
          </a:ln>
        </p:spPr>
        <p:txBody>
          <a:bodyPr vert="horz" wrap="square" lIns="56712" tIns="28356" rIns="56712" bIns="28356" numCol="1" rtlCol="0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fr-FR" sz="1200" b="1">
                <a:solidFill>
                  <a:schemeClr val="tx2"/>
                </a:solidFill>
              </a:rPr>
              <a:t>(1)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7F4FB40-1688-2D52-4C57-68C9C2651D7E}"/>
              </a:ext>
            </a:extLst>
          </p:cNvPr>
          <p:cNvSpPr/>
          <p:nvPr/>
        </p:nvSpPr>
        <p:spPr bwMode="auto">
          <a:xfrm>
            <a:off x="8338173" y="9738042"/>
            <a:ext cx="828000" cy="13716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txBody>
          <a:bodyPr vert="horz" wrap="square" lIns="56712" tIns="28356" rIns="56712" bIns="28356" numCol="1" rtlCol="0" anchor="t" anchorCtr="0" compatLnSpc="1">
            <a:prstTxWarp prst="textNoShape">
              <a:avLst/>
            </a:prstTxWarp>
          </a:bodyPr>
          <a:lstStyle/>
          <a:p>
            <a:pPr algn="l"/>
            <a:endParaRPr lang="fr-FR" sz="1488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E1DB882-4B20-395C-479A-64238D6612FC}"/>
              </a:ext>
            </a:extLst>
          </p:cNvPr>
          <p:cNvSpPr/>
          <p:nvPr/>
        </p:nvSpPr>
        <p:spPr bwMode="auto">
          <a:xfrm>
            <a:off x="9311690" y="9730760"/>
            <a:ext cx="828000" cy="137160"/>
          </a:xfrm>
          <a:prstGeom prst="roundRect">
            <a:avLst>
              <a:gd name="adj" fmla="val 50000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56712" tIns="28356" rIns="56712" bIns="28356" numCol="1" rtlCol="0" anchor="t" anchorCtr="0" compatLnSpc="1">
            <a:prstTxWarp prst="textNoShape">
              <a:avLst/>
            </a:prstTxWarp>
          </a:bodyPr>
          <a:lstStyle/>
          <a:p>
            <a:pPr algn="l"/>
            <a:endParaRPr lang="fr-FR" sz="1488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4C9B884-E0AE-7B0B-6914-47CD6B939562}"/>
              </a:ext>
            </a:extLst>
          </p:cNvPr>
          <p:cNvSpPr/>
          <p:nvPr/>
        </p:nvSpPr>
        <p:spPr bwMode="auto">
          <a:xfrm>
            <a:off x="7364656" y="9738042"/>
            <a:ext cx="829905" cy="13716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txBody>
          <a:bodyPr vert="horz" wrap="square" lIns="56712" tIns="28356" rIns="56712" bIns="28356" numCol="1" rtlCol="0" anchor="t" anchorCtr="0" compatLnSpc="1">
            <a:prstTxWarp prst="textNoShape">
              <a:avLst/>
            </a:prstTxWarp>
          </a:bodyPr>
          <a:lstStyle/>
          <a:p>
            <a:pPr algn="l"/>
            <a:endParaRPr lang="fr-FR" sz="1488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A1A1EB-995B-29EF-20A0-653171960359}"/>
              </a:ext>
            </a:extLst>
          </p:cNvPr>
          <p:cNvSpPr/>
          <p:nvPr/>
        </p:nvSpPr>
        <p:spPr bwMode="auto">
          <a:xfrm>
            <a:off x="5356065" y="2421314"/>
            <a:ext cx="534572" cy="2145491"/>
          </a:xfrm>
          <a:prstGeom prst="rect">
            <a:avLst/>
          </a:prstGeom>
          <a:solidFill>
            <a:srgbClr val="740000">
              <a:alpha val="10000"/>
            </a:srgbClr>
          </a:solidFill>
          <a:ln>
            <a:solidFill>
              <a:srgbClr val="740000"/>
            </a:solidFill>
            <a:prstDash val="dash"/>
          </a:ln>
        </p:spPr>
        <p:txBody>
          <a:bodyPr vert="horz" wrap="square" lIns="56712" tIns="28356" rIns="56712" bIns="28356" numCol="1" rtlCol="0" anchor="t" anchorCtr="0" compatLnSpc="1">
            <a:prstTxWarp prst="textNoShape">
              <a:avLst/>
            </a:prstTxWarp>
          </a:bodyPr>
          <a:lstStyle/>
          <a:p>
            <a:pPr algn="l"/>
            <a:endParaRPr lang="fr-FR" sz="1488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424566E-525C-4A67-F169-2599C1144B38}"/>
              </a:ext>
            </a:extLst>
          </p:cNvPr>
          <p:cNvSpPr txBox="1"/>
          <p:nvPr/>
        </p:nvSpPr>
        <p:spPr>
          <a:xfrm>
            <a:off x="5113188" y="2133107"/>
            <a:ext cx="1020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>
                <a:solidFill>
                  <a:srgbClr val="740000"/>
                </a:solidFill>
                <a:cs typeface="Mangal Pro" panose="00000500000000000000" pitchFamily="2" charset="0"/>
              </a:rPr>
              <a:t>Δ</a:t>
            </a:r>
            <a:r>
              <a:rPr lang="fr-FR" b="1">
                <a:solidFill>
                  <a:srgbClr val="740000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57bps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8388117-A025-3C70-0EC7-3688A01F190B}"/>
              </a:ext>
            </a:extLst>
          </p:cNvPr>
          <p:cNvSpPr/>
          <p:nvPr/>
        </p:nvSpPr>
        <p:spPr>
          <a:xfrm rot="21000000">
            <a:off x="544379" y="2114397"/>
            <a:ext cx="2655242" cy="10268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72000" rIns="144000" bIns="0" rtlCol="0" anchor="ctr">
            <a:spAutoFit/>
          </a:bodyPr>
          <a:lstStyle/>
          <a:p>
            <a:pPr algn="ctr"/>
            <a:r>
              <a:rPr lang="el-GR" sz="44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fr-FR" sz="4400" b="1">
                <a:latin typeface="Mangal Pro" panose="00000500000000000000" pitchFamily="2" charset="0"/>
              </a:rPr>
              <a:t> 57bps </a:t>
            </a:r>
          </a:p>
          <a:p>
            <a:pPr algn="ctr"/>
            <a:r>
              <a:rPr lang="fr-FR" b="1">
                <a:latin typeface="Mangal Pro" panose="00000500000000000000" pitchFamily="2" charset="0"/>
              </a:rPr>
              <a:t>à 5 ans</a:t>
            </a:r>
          </a:p>
        </p:txBody>
      </p:sp>
    </p:spTree>
    <p:extLst>
      <p:ext uri="{BB962C8B-B14F-4D97-AF65-F5344CB8AC3E}">
        <p14:creationId xmlns:p14="http://schemas.microsoft.com/office/powerpoint/2010/main" val="2527651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E3C0D-CFA1-BF81-0F24-2FA59669C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511A7C35-F954-8B72-252F-E110100C07A6}"/>
              </a:ext>
            </a:extLst>
          </p:cNvPr>
          <p:cNvSpPr txBox="1"/>
          <p:nvPr/>
        </p:nvSpPr>
        <p:spPr>
          <a:xfrm>
            <a:off x="187960" y="244804"/>
            <a:ext cx="62077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>
                <a:solidFill>
                  <a:schemeClr val="bg1"/>
                </a:solidFill>
                <a:latin typeface="Mangal Pro" panose="020B0604020202020204" pitchFamily="2" charset="0"/>
              </a:rPr>
              <a:t>RECRUTEMENT</a:t>
            </a:r>
          </a:p>
          <a:p>
            <a:r>
              <a:rPr lang="fr-FR" sz="4400" b="1">
                <a:solidFill>
                  <a:schemeClr val="bg1"/>
                </a:solidFill>
                <a:latin typeface="Mangal Pro" panose="020B0604020202020204" pitchFamily="2" charset="0"/>
              </a:rPr>
              <a:t>ACTUAIRES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26E56C7-CB17-0831-E3E7-6913BE74B49D}"/>
              </a:ext>
            </a:extLst>
          </p:cNvPr>
          <p:cNvSpPr/>
          <p:nvPr/>
        </p:nvSpPr>
        <p:spPr>
          <a:xfrm>
            <a:off x="-899" y="0"/>
            <a:ext cx="3744000" cy="8640000"/>
          </a:xfrm>
          <a:prstGeom prst="rect">
            <a:avLst/>
          </a:prstGeom>
          <a:solidFill>
            <a:srgbClr val="0075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F797EC4-3375-1F2B-2C5E-E462FCB69F2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755827" y="9045892"/>
            <a:ext cx="2327910" cy="82931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FE2769C-B094-C8D4-EBAF-AC3CD3F33D84}"/>
              </a:ext>
            </a:extLst>
          </p:cNvPr>
          <p:cNvSpPr/>
          <p:nvPr/>
        </p:nvSpPr>
        <p:spPr>
          <a:xfrm rot="20359350">
            <a:off x="863273" y="804616"/>
            <a:ext cx="1943042" cy="117221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tIns="180000" rIns="216000" bIns="36000" rtlCol="0" anchor="ctr">
            <a:spAutoFit/>
          </a:bodyPr>
          <a:lstStyle/>
          <a:p>
            <a:pPr algn="ctr"/>
            <a:r>
              <a:rPr lang="fr-FR" sz="4400" b="1">
                <a:latin typeface="Mangal Pro" panose="00000500000000000000" pitchFamily="2" charset="0"/>
              </a:rPr>
              <a:t>+11% </a:t>
            </a:r>
          </a:p>
          <a:p>
            <a:pPr algn="ctr"/>
            <a:r>
              <a:rPr lang="fr-FR" b="1">
                <a:latin typeface="Mangal Pro" panose="00000500000000000000" pitchFamily="2" charset="0"/>
              </a:rPr>
              <a:t>en moyenne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E69BED6-7EA6-8FE3-55B0-3D2D9DA457C0}"/>
              </a:ext>
            </a:extLst>
          </p:cNvPr>
          <p:cNvSpPr txBox="1"/>
          <p:nvPr/>
        </p:nvSpPr>
        <p:spPr>
          <a:xfrm>
            <a:off x="57005" y="2483260"/>
            <a:ext cx="3676470" cy="6093976"/>
          </a:xfrm>
          <a:prstGeom prst="rect">
            <a:avLst/>
          </a:prstGeom>
          <a:noFill/>
        </p:spPr>
        <p:txBody>
          <a:bodyPr wrap="square" rIns="36000" rtlCol="0">
            <a:spAutoFit/>
          </a:bodyPr>
          <a:lstStyle/>
          <a:p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Le stock de </a:t>
            </a:r>
            <a:r>
              <a:rPr lang="fr-FR" b="1">
                <a:solidFill>
                  <a:schemeClr val="accent4"/>
                </a:solidFill>
                <a:latin typeface="Mangal Pro" panose="00000500000000000000" pitchFamily="2" charset="0"/>
              </a:rPr>
              <a:t>CSM moyen à fin 2025 est en hausse de +11%</a:t>
            </a: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 par rapport à 2024</a:t>
            </a:r>
            <a:endParaRPr lang="fr-FR" b="1">
              <a:solidFill>
                <a:schemeClr val="accent4"/>
              </a:solidFill>
              <a:latin typeface="Mangal Pro" panose="00000500000000000000" pitchFamily="2" charset="0"/>
            </a:endParaRPr>
          </a:p>
          <a:p>
            <a:pPr>
              <a:spcBef>
                <a:spcPts val="1200"/>
              </a:spcBef>
            </a:pP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Cette progression s’explique majoritairement par les effets :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De </a:t>
            </a:r>
            <a:r>
              <a:rPr lang="fr-FR" b="1">
                <a:solidFill>
                  <a:srgbClr val="FFC000"/>
                </a:solidFill>
                <a:latin typeface="Mangal Pro" panose="00000500000000000000" pitchFamily="2" charset="0"/>
              </a:rPr>
              <a:t>réévaluation du stock </a:t>
            </a: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(</a:t>
            </a:r>
            <a:r>
              <a:rPr lang="fr-FR" b="1">
                <a:solidFill>
                  <a:srgbClr val="FFC000"/>
                </a:solidFill>
                <a:latin typeface="Mangal Pro" panose="00000500000000000000" pitchFamily="2" charset="0"/>
              </a:rPr>
              <a:t>+13% </a:t>
            </a: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vs 2024) portée par la hausse des taux d’intérêt long terme et des marchés actions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Des </a:t>
            </a:r>
            <a:r>
              <a:rPr lang="fr-FR" b="1">
                <a:solidFill>
                  <a:srgbClr val="FFC000"/>
                </a:solidFill>
                <a:latin typeface="Mangal Pro" panose="00000500000000000000" pitchFamily="2" charset="0"/>
              </a:rPr>
              <a:t>affaires nouvelles </a:t>
            </a: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(</a:t>
            </a:r>
            <a:r>
              <a:rPr lang="fr-FR" b="1">
                <a:solidFill>
                  <a:srgbClr val="FFC000"/>
                </a:solidFill>
                <a:latin typeface="Mangal Pro" panose="00000500000000000000" pitchFamily="2" charset="0"/>
              </a:rPr>
              <a:t>+9%</a:t>
            </a: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 vs 2024) dans un contexte de forte augmentation du CA notamment sur l’Epargne</a:t>
            </a:r>
          </a:p>
          <a:p>
            <a:pPr>
              <a:spcBef>
                <a:spcPts val="1200"/>
              </a:spcBef>
            </a:pP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Stabilité dans </a:t>
            </a:r>
            <a:r>
              <a:rPr lang="fr-FR" b="1">
                <a:solidFill>
                  <a:srgbClr val="FFC000"/>
                </a:solidFill>
                <a:latin typeface="Mangal Pro" panose="00000500000000000000" pitchFamily="2" charset="0"/>
              </a:rPr>
              <a:t>l’écoulement de CSM</a:t>
            </a: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 depuis 2023 avec </a:t>
            </a:r>
            <a:r>
              <a:rPr lang="fr-FR" b="1">
                <a:solidFill>
                  <a:srgbClr val="FFC000"/>
                </a:solidFill>
                <a:latin typeface="Mangal Pro" panose="00000500000000000000" pitchFamily="2" charset="0"/>
              </a:rPr>
              <a:t>près de 40% du relâchement de CSM</a:t>
            </a: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 attendu </a:t>
            </a:r>
            <a:r>
              <a:rPr lang="fr-FR" b="1">
                <a:solidFill>
                  <a:srgbClr val="FFC000"/>
                </a:solidFill>
                <a:latin typeface="Mangal Pro" panose="00000500000000000000" pitchFamily="2" charset="0"/>
              </a:rPr>
              <a:t>au-delà de </a:t>
            </a:r>
            <a:br>
              <a:rPr lang="fr-FR" b="1">
                <a:solidFill>
                  <a:srgbClr val="FFC000"/>
                </a:solidFill>
                <a:latin typeface="Mangal Pro" panose="00000500000000000000" pitchFamily="2" charset="0"/>
              </a:rPr>
            </a:br>
            <a:r>
              <a:rPr lang="fr-FR" b="1">
                <a:solidFill>
                  <a:srgbClr val="FFC000"/>
                </a:solidFill>
                <a:latin typeface="Mangal Pro" panose="00000500000000000000" pitchFamily="2" charset="0"/>
              </a:rPr>
              <a:t>10 ans </a:t>
            </a: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illustrant </a:t>
            </a:r>
            <a:r>
              <a:rPr lang="fr-FR" b="1">
                <a:solidFill>
                  <a:srgbClr val="FFC000"/>
                </a:solidFill>
                <a:latin typeface="Mangal Pro" panose="00000500000000000000" pitchFamily="2" charset="0"/>
              </a:rPr>
              <a:t>l’horizon long terme</a:t>
            </a: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 de </a:t>
            </a:r>
            <a:r>
              <a:rPr lang="fr-FR" b="1">
                <a:solidFill>
                  <a:srgbClr val="FFC000"/>
                </a:solidFill>
                <a:latin typeface="Mangal Pro" panose="00000500000000000000" pitchFamily="2" charset="0"/>
              </a:rPr>
              <a:t>l’Assurance Vie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6ADD20D-AFB0-1803-6A6B-A20288715507}"/>
              </a:ext>
            </a:extLst>
          </p:cNvPr>
          <p:cNvSpPr txBox="1"/>
          <p:nvPr/>
        </p:nvSpPr>
        <p:spPr>
          <a:xfrm>
            <a:off x="3810735" y="4471118"/>
            <a:ext cx="5885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chemeClr val="accent4"/>
                </a:solidFill>
                <a:latin typeface="Mangal Pro" panose="020B0604020202020204" pitchFamily="2" charset="0"/>
              </a:rPr>
              <a:t>Echéancier prospectif de CSM</a:t>
            </a:r>
          </a:p>
        </p:txBody>
      </p:sp>
      <p:graphicFrame>
        <p:nvGraphicFramePr>
          <p:cNvPr id="15" name="Graphique 14">
            <a:extLst>
              <a:ext uri="{FF2B5EF4-FFF2-40B4-BE49-F238E27FC236}">
                <a16:creationId xmlns:a16="http://schemas.microsoft.com/office/drawing/2014/main" id="{C8F182F8-BE13-4A94-80E8-7624646C74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3381456"/>
              </p:ext>
            </p:extLst>
          </p:nvPr>
        </p:nvGraphicFramePr>
        <p:xfrm>
          <a:off x="4076897" y="5089832"/>
          <a:ext cx="5619026" cy="34300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05907F5-07D7-0BA9-A151-1186F38D9326}"/>
              </a:ext>
            </a:extLst>
          </p:cNvPr>
          <p:cNvSpPr/>
          <p:nvPr/>
        </p:nvSpPr>
        <p:spPr bwMode="auto">
          <a:xfrm>
            <a:off x="8338173" y="9738042"/>
            <a:ext cx="828000" cy="13716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txBody>
          <a:bodyPr vert="horz" wrap="square" lIns="56712" tIns="28356" rIns="56712" bIns="28356" numCol="1" rtlCol="0" anchor="t" anchorCtr="0" compatLnSpc="1">
            <a:prstTxWarp prst="textNoShape">
              <a:avLst/>
            </a:prstTxWarp>
          </a:bodyPr>
          <a:lstStyle/>
          <a:p>
            <a:pPr algn="l"/>
            <a:endParaRPr lang="fr-FR" sz="1488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FD3AAC8-0FB1-62B0-1B62-66E0F83B084D}"/>
              </a:ext>
            </a:extLst>
          </p:cNvPr>
          <p:cNvSpPr/>
          <p:nvPr/>
        </p:nvSpPr>
        <p:spPr bwMode="auto">
          <a:xfrm>
            <a:off x="9311690" y="9730760"/>
            <a:ext cx="828000" cy="137160"/>
          </a:xfrm>
          <a:prstGeom prst="roundRect">
            <a:avLst>
              <a:gd name="adj" fmla="val 50000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56712" tIns="28356" rIns="56712" bIns="28356" numCol="1" rtlCol="0" anchor="t" anchorCtr="0" compatLnSpc="1">
            <a:prstTxWarp prst="textNoShape">
              <a:avLst/>
            </a:prstTxWarp>
          </a:bodyPr>
          <a:lstStyle/>
          <a:p>
            <a:pPr algn="l"/>
            <a:endParaRPr lang="fr-FR" sz="1488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C0FEA9EF-D205-ED39-20AF-A497CD2452C6}"/>
              </a:ext>
            </a:extLst>
          </p:cNvPr>
          <p:cNvSpPr/>
          <p:nvPr/>
        </p:nvSpPr>
        <p:spPr bwMode="auto">
          <a:xfrm>
            <a:off x="7364656" y="9738042"/>
            <a:ext cx="829905" cy="13716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txBody>
          <a:bodyPr vert="horz" wrap="square" lIns="56712" tIns="28356" rIns="56712" bIns="28356" numCol="1" rtlCol="0" anchor="t" anchorCtr="0" compatLnSpc="1">
            <a:prstTxWarp prst="textNoShape">
              <a:avLst/>
            </a:prstTxWarp>
          </a:bodyPr>
          <a:lstStyle/>
          <a:p>
            <a:pPr algn="l"/>
            <a:endParaRPr lang="fr-FR" sz="1488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888AF8E0-4CFA-B109-38B8-EBB83BC71DE1}"/>
              </a:ext>
            </a:extLst>
          </p:cNvPr>
          <p:cNvSpPr/>
          <p:nvPr/>
        </p:nvSpPr>
        <p:spPr bwMode="auto">
          <a:xfrm>
            <a:off x="9311690" y="9738042"/>
            <a:ext cx="414000" cy="13716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txBody>
          <a:bodyPr vert="horz" wrap="square" lIns="56712" tIns="28356" rIns="56712" bIns="28356" numCol="1" rtlCol="0" anchor="t" anchorCtr="0" compatLnSpc="1">
            <a:prstTxWarp prst="textNoShape">
              <a:avLst/>
            </a:prstTxWarp>
          </a:bodyPr>
          <a:lstStyle/>
          <a:p>
            <a:pPr algn="l"/>
            <a:endParaRPr lang="fr-FR" sz="1488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701E116-E896-6E7B-251D-D48E37F652B4}"/>
              </a:ext>
            </a:extLst>
          </p:cNvPr>
          <p:cNvSpPr txBox="1"/>
          <p:nvPr/>
        </p:nvSpPr>
        <p:spPr>
          <a:xfrm>
            <a:off x="0" y="254958"/>
            <a:ext cx="39587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>
                <a:solidFill>
                  <a:schemeClr val="bg1"/>
                </a:solidFill>
                <a:latin typeface="Mangal Pro" panose="020B0604020202020204" pitchFamily="2" charset="0"/>
              </a:rPr>
              <a:t>CSM</a:t>
            </a:r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12" name="Graphique 11">
                <a:extLst>
                  <a:ext uri="{FF2B5EF4-FFF2-40B4-BE49-F238E27FC236}">
                    <a16:creationId xmlns:a16="http://schemas.microsoft.com/office/drawing/2014/main" id="{1C3FB3BD-32A9-4C14-A64F-60576AADA23C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4103904492"/>
                  </p:ext>
                </p:extLst>
              </p:nvPr>
            </p:nvGraphicFramePr>
            <p:xfrm>
              <a:off x="3743099" y="92766"/>
              <a:ext cx="6559776" cy="413503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"/>
              </a:graphicData>
            </a:graphic>
          </p:graphicFrame>
        </mc:Choice>
        <mc:Fallback xmlns="">
          <p:pic>
            <p:nvPicPr>
              <p:cNvPr id="12" name="Graphique 11">
                <a:extLst>
                  <a:ext uri="{FF2B5EF4-FFF2-40B4-BE49-F238E27FC236}">
                    <a16:creationId xmlns:a16="http://schemas.microsoft.com/office/drawing/2014/main" id="{1C3FB3BD-32A9-4C14-A64F-60576AADA23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43099" y="92766"/>
                <a:ext cx="6559776" cy="4135038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ZoneTexte 20">
            <a:extLst>
              <a:ext uri="{FF2B5EF4-FFF2-40B4-BE49-F238E27FC236}">
                <a16:creationId xmlns:a16="http://schemas.microsoft.com/office/drawing/2014/main" id="{4F7FE064-A757-F70D-F7AE-C091EB0D9879}"/>
              </a:ext>
            </a:extLst>
          </p:cNvPr>
          <p:cNvSpPr txBox="1"/>
          <p:nvPr/>
        </p:nvSpPr>
        <p:spPr>
          <a:xfrm>
            <a:off x="4076897" y="258184"/>
            <a:ext cx="58851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chemeClr val="tx2"/>
                </a:solidFill>
                <a:latin typeface="Mangal Pro" panose="020B0604020202020204" pitchFamily="2" charset="0"/>
              </a:rPr>
              <a:t>Analyse de mouvements de la CSM sur 2025</a:t>
            </a:r>
          </a:p>
        </p:txBody>
      </p:sp>
    </p:spTree>
    <p:extLst>
      <p:ext uri="{BB962C8B-B14F-4D97-AF65-F5344CB8AC3E}">
        <p14:creationId xmlns:p14="http://schemas.microsoft.com/office/powerpoint/2010/main" val="1748894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C4FC695-8C65-B27C-9065-537DFC451D0F}"/>
              </a:ext>
            </a:extLst>
          </p:cNvPr>
          <p:cNvSpPr/>
          <p:nvPr/>
        </p:nvSpPr>
        <p:spPr>
          <a:xfrm>
            <a:off x="-899" y="0"/>
            <a:ext cx="3744000" cy="8640000"/>
          </a:xfrm>
          <a:prstGeom prst="rect">
            <a:avLst/>
          </a:prstGeom>
          <a:solidFill>
            <a:srgbClr val="0075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F3E9E6-65D6-3136-72E5-4E88601F8F2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55827" y="9045892"/>
            <a:ext cx="2327910" cy="829310"/>
          </a:xfrm>
          <a:prstGeom prst="rect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F4B42662-0011-928C-BACE-7212299533E2}"/>
              </a:ext>
            </a:extLst>
          </p:cNvPr>
          <p:cNvSpPr txBox="1"/>
          <p:nvPr/>
        </p:nvSpPr>
        <p:spPr>
          <a:xfrm>
            <a:off x="4050879" y="435641"/>
            <a:ext cx="5885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chemeClr val="tx2"/>
                </a:solidFill>
                <a:latin typeface="Mangal Pro" panose="020B0604020202020204" pitchFamily="2" charset="0"/>
              </a:rPr>
              <a:t>Evolution du Résultat IFRS </a:t>
            </a:r>
            <a:r>
              <a:rPr lang="fr-FR" sz="1600" b="1" i="1">
                <a:solidFill>
                  <a:schemeClr val="tx2"/>
                </a:solidFill>
                <a:latin typeface="Mangal Pro" panose="020B0604020202020204" pitchFamily="2" charset="0"/>
              </a:rPr>
              <a:t>en base 100</a:t>
            </a:r>
            <a:endParaRPr lang="fr-FR" sz="2800" b="1" i="1">
              <a:solidFill>
                <a:schemeClr val="tx2"/>
              </a:solidFill>
              <a:latin typeface="Mangal Pro" panose="020B0604020202020204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6FC7EF5-72E3-12B5-7A1F-D2129D5FF753}"/>
              </a:ext>
            </a:extLst>
          </p:cNvPr>
          <p:cNvSpPr txBox="1"/>
          <p:nvPr/>
        </p:nvSpPr>
        <p:spPr>
          <a:xfrm>
            <a:off x="0" y="2456138"/>
            <a:ext cx="35926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Dans une année où les </a:t>
            </a:r>
            <a:r>
              <a:rPr lang="fr-FR" b="1">
                <a:solidFill>
                  <a:srgbClr val="FFC000"/>
                </a:solidFill>
                <a:latin typeface="Mangal Pro" panose="00000500000000000000" pitchFamily="2" charset="0"/>
              </a:rPr>
              <a:t>marchés</a:t>
            </a: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 sont restés </a:t>
            </a:r>
            <a:r>
              <a:rPr lang="fr-FR" b="1">
                <a:solidFill>
                  <a:srgbClr val="FFC000"/>
                </a:solidFill>
                <a:latin typeface="Mangal Pro" panose="00000500000000000000" pitchFamily="2" charset="0"/>
              </a:rPr>
              <a:t>bien orientés</a:t>
            </a: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 conjuguée à un </a:t>
            </a:r>
            <a:r>
              <a:rPr lang="fr-FR" b="1">
                <a:solidFill>
                  <a:srgbClr val="FFC000"/>
                </a:solidFill>
                <a:latin typeface="Mangal Pro" panose="00000500000000000000" pitchFamily="2" charset="0"/>
              </a:rPr>
              <a:t>CA en forte croissance</a:t>
            </a: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, les </a:t>
            </a:r>
            <a:r>
              <a:rPr lang="fr-FR" b="1">
                <a:solidFill>
                  <a:srgbClr val="FFC000"/>
                </a:solidFill>
                <a:latin typeface="Mangal Pro" panose="00000500000000000000" pitchFamily="2" charset="0"/>
              </a:rPr>
              <a:t>résultats IFRS </a:t>
            </a: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sont en progression de </a:t>
            </a:r>
            <a:r>
              <a:rPr lang="fr-FR" b="1">
                <a:solidFill>
                  <a:srgbClr val="FFC000"/>
                </a:solidFill>
                <a:latin typeface="Mangal Pro" panose="00000500000000000000" pitchFamily="2" charset="0"/>
              </a:rPr>
              <a:t>+6% </a:t>
            </a:r>
            <a:r>
              <a:rPr lang="fr-FR" b="1">
                <a:solidFill>
                  <a:schemeClr val="bg1"/>
                </a:solidFill>
                <a:latin typeface="Mangal Pro" panose="00000500000000000000" pitchFamily="2" charset="0"/>
              </a:rPr>
              <a:t>en moyenne vs 2024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2877E5-359E-C116-5E06-802CA4C249A6}"/>
              </a:ext>
            </a:extLst>
          </p:cNvPr>
          <p:cNvSpPr/>
          <p:nvPr/>
        </p:nvSpPr>
        <p:spPr>
          <a:xfrm rot="20359350">
            <a:off x="1939557" y="1274978"/>
            <a:ext cx="1472226" cy="89521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180000" rIns="144000" bIns="36000" rtlCol="0" anchor="ctr">
            <a:spAutoFit/>
          </a:bodyPr>
          <a:lstStyle/>
          <a:p>
            <a:pPr algn="ctr"/>
            <a:r>
              <a:rPr lang="fr-FR" sz="4400" b="1">
                <a:latin typeface="Mangal Pro" panose="00000500000000000000" pitchFamily="2" charset="0"/>
              </a:rPr>
              <a:t>+6 %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549B7A8-63FA-8ACE-4E30-19CC313DFF52}"/>
              </a:ext>
            </a:extLst>
          </p:cNvPr>
          <p:cNvSpPr txBox="1"/>
          <p:nvPr/>
        </p:nvSpPr>
        <p:spPr>
          <a:xfrm>
            <a:off x="4050878" y="4312161"/>
            <a:ext cx="62519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chemeClr val="accent4"/>
                </a:solidFill>
                <a:latin typeface="Mangal Pro" panose="020B0604020202020204" pitchFamily="2" charset="0"/>
              </a:rPr>
              <a:t>Décomposition en % des passifs d’Assurances bruts de réassurance</a:t>
            </a:r>
          </a:p>
        </p:txBody>
      </p:sp>
      <p:graphicFrame>
        <p:nvGraphicFramePr>
          <p:cNvPr id="13" name="Graphique 12">
            <a:extLst>
              <a:ext uri="{FF2B5EF4-FFF2-40B4-BE49-F238E27FC236}">
                <a16:creationId xmlns:a16="http://schemas.microsoft.com/office/drawing/2014/main" id="{F334EDBA-E3A6-461D-A748-5EE81A7EB9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2970592"/>
              </p:ext>
            </p:extLst>
          </p:nvPr>
        </p:nvGraphicFramePr>
        <p:xfrm>
          <a:off x="4050879" y="848812"/>
          <a:ext cx="5530159" cy="3220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ZoneTexte 14">
            <a:extLst>
              <a:ext uri="{FF2B5EF4-FFF2-40B4-BE49-F238E27FC236}">
                <a16:creationId xmlns:a16="http://schemas.microsoft.com/office/drawing/2014/main" id="{7B44B221-99A0-169A-3C70-7512972874EC}"/>
              </a:ext>
            </a:extLst>
          </p:cNvPr>
          <p:cNvSpPr txBox="1"/>
          <p:nvPr/>
        </p:nvSpPr>
        <p:spPr>
          <a:xfrm>
            <a:off x="-1" y="5581151"/>
            <a:ext cx="3750615" cy="29264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b="1">
                <a:solidFill>
                  <a:schemeClr val="bg1"/>
                </a:solidFill>
                <a:latin typeface="Mangal Pro"/>
                <a:cs typeface="Mangal Pro"/>
              </a:rPr>
              <a:t>Les </a:t>
            </a:r>
            <a:r>
              <a:rPr lang="fr-FR" b="1">
                <a:solidFill>
                  <a:srgbClr val="FFC000"/>
                </a:solidFill>
                <a:latin typeface="Mangal Pro"/>
                <a:cs typeface="Mangal Pro"/>
              </a:rPr>
              <a:t>passifs sont stables </a:t>
            </a:r>
            <a:r>
              <a:rPr lang="fr-FR" b="1">
                <a:solidFill>
                  <a:schemeClr val="bg1"/>
                </a:solidFill>
                <a:latin typeface="Mangal Pro"/>
                <a:cs typeface="Mangal Pro"/>
              </a:rPr>
              <a:t>dans le temps avec un </a:t>
            </a:r>
            <a:r>
              <a:rPr lang="fr-FR" b="1">
                <a:solidFill>
                  <a:srgbClr val="FFC000"/>
                </a:solidFill>
                <a:latin typeface="Mangal Pro"/>
                <a:cs typeface="Mangal Pro"/>
              </a:rPr>
              <a:t>BE </a:t>
            </a:r>
            <a:r>
              <a:rPr lang="fr-FR" b="1">
                <a:solidFill>
                  <a:schemeClr val="bg1"/>
                </a:solidFill>
                <a:latin typeface="Mangal Pro"/>
                <a:cs typeface="Mangal Pro"/>
              </a:rPr>
              <a:t>représentant </a:t>
            </a:r>
            <a:r>
              <a:rPr lang="fr-FR" b="1">
                <a:solidFill>
                  <a:srgbClr val="FFC000"/>
                </a:solidFill>
                <a:latin typeface="Mangal Pro"/>
                <a:cs typeface="Mangal Pro"/>
              </a:rPr>
              <a:t>92% des provisions IFRS17, 7%</a:t>
            </a:r>
            <a:r>
              <a:rPr lang="fr-FR" b="1">
                <a:solidFill>
                  <a:schemeClr val="bg1"/>
                </a:solidFill>
                <a:latin typeface="Mangal Pro"/>
                <a:cs typeface="Mangal Pro"/>
              </a:rPr>
              <a:t> pour la </a:t>
            </a:r>
            <a:r>
              <a:rPr lang="fr-FR" b="1">
                <a:solidFill>
                  <a:srgbClr val="FFC000"/>
                </a:solidFill>
                <a:latin typeface="Mangal Pro"/>
                <a:cs typeface="Mangal Pro"/>
              </a:rPr>
              <a:t>CSM </a:t>
            </a:r>
            <a:r>
              <a:rPr lang="fr-FR" b="1">
                <a:solidFill>
                  <a:schemeClr val="bg1"/>
                </a:solidFill>
                <a:latin typeface="Mangal Pro"/>
                <a:cs typeface="Mangal Pro"/>
              </a:rPr>
              <a:t>et</a:t>
            </a:r>
            <a:r>
              <a:rPr lang="fr-FR" b="1">
                <a:solidFill>
                  <a:srgbClr val="FFC000"/>
                </a:solidFill>
                <a:latin typeface="Mangal Pro"/>
                <a:cs typeface="Mangal Pro"/>
              </a:rPr>
              <a:t> 1% </a:t>
            </a:r>
            <a:r>
              <a:rPr lang="fr-FR" b="1">
                <a:solidFill>
                  <a:schemeClr val="bg1"/>
                </a:solidFill>
                <a:latin typeface="Mangal Pro"/>
                <a:cs typeface="Mangal Pro"/>
              </a:rPr>
              <a:t>pour le </a:t>
            </a:r>
            <a:r>
              <a:rPr lang="fr-FR" b="1">
                <a:solidFill>
                  <a:srgbClr val="FFC000"/>
                </a:solidFill>
                <a:latin typeface="Mangal Pro"/>
                <a:cs typeface="Mangal Pro"/>
              </a:rPr>
              <a:t>RA</a:t>
            </a:r>
          </a:p>
          <a:p>
            <a:pPr>
              <a:spcBef>
                <a:spcPts val="500"/>
              </a:spcBef>
            </a:pPr>
            <a:r>
              <a:rPr lang="fr-FR" b="1">
                <a:solidFill>
                  <a:schemeClr val="bg1"/>
                </a:solidFill>
                <a:latin typeface="Mangal Pro"/>
                <a:cs typeface="Mangal Pro"/>
              </a:rPr>
              <a:t>Rapporté à leur Modèle respectif le </a:t>
            </a:r>
            <a:r>
              <a:rPr lang="fr-FR" b="1">
                <a:solidFill>
                  <a:srgbClr val="FFC000"/>
                </a:solidFill>
                <a:latin typeface="Mangal Pro"/>
                <a:cs typeface="Mangal Pro"/>
              </a:rPr>
              <a:t>RA Non-Vie </a:t>
            </a:r>
            <a:r>
              <a:rPr lang="fr-FR" b="1">
                <a:solidFill>
                  <a:schemeClr val="bg1"/>
                </a:solidFill>
                <a:latin typeface="Mangal Pro"/>
                <a:cs typeface="Mangal Pro"/>
              </a:rPr>
              <a:t>(PAA) est </a:t>
            </a:r>
            <a:r>
              <a:rPr lang="fr-FR" b="1">
                <a:solidFill>
                  <a:srgbClr val="FFC000"/>
                </a:solidFill>
                <a:latin typeface="Mangal Pro"/>
                <a:cs typeface="Mangal Pro"/>
              </a:rPr>
              <a:t>5x plus important </a:t>
            </a:r>
            <a:r>
              <a:rPr lang="fr-FR" b="1">
                <a:solidFill>
                  <a:schemeClr val="bg1"/>
                </a:solidFill>
                <a:latin typeface="Mangal Pro"/>
                <a:cs typeface="Mangal Pro"/>
              </a:rPr>
              <a:t>qu’en </a:t>
            </a:r>
            <a:r>
              <a:rPr lang="fr-FR" b="1">
                <a:solidFill>
                  <a:srgbClr val="FFC000"/>
                </a:solidFill>
                <a:latin typeface="Mangal Pro"/>
                <a:cs typeface="Mangal Pro"/>
              </a:rPr>
              <a:t>Vie </a:t>
            </a:r>
            <a:r>
              <a:rPr lang="fr-FR" b="1">
                <a:solidFill>
                  <a:schemeClr val="bg1"/>
                </a:solidFill>
                <a:latin typeface="Mangal Pro"/>
                <a:cs typeface="Mangal Pro"/>
              </a:rPr>
              <a:t>(VFA + BAA) montrant la </a:t>
            </a:r>
            <a:r>
              <a:rPr lang="fr-FR" b="1">
                <a:solidFill>
                  <a:srgbClr val="FFC000"/>
                </a:solidFill>
                <a:latin typeface="Mangal Pro"/>
                <a:cs typeface="Mangal Pro"/>
              </a:rPr>
              <a:t>plus grande incertitude </a:t>
            </a:r>
            <a:r>
              <a:rPr lang="fr-FR" b="1">
                <a:solidFill>
                  <a:schemeClr val="bg1"/>
                </a:solidFill>
                <a:latin typeface="Mangal Pro"/>
                <a:cs typeface="Mangal Pro"/>
              </a:rPr>
              <a:t>dans l’évaluation des provisions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F744F5-1CB2-2D1E-F1C8-1CCB052B71D6}"/>
              </a:ext>
            </a:extLst>
          </p:cNvPr>
          <p:cNvSpPr txBox="1"/>
          <p:nvPr/>
        </p:nvSpPr>
        <p:spPr>
          <a:xfrm>
            <a:off x="0" y="4266789"/>
            <a:ext cx="3657842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4400" b="1">
                <a:solidFill>
                  <a:schemeClr val="bg1"/>
                </a:solidFill>
                <a:latin typeface="Mangal Pro"/>
                <a:cs typeface="Mangal Pro"/>
              </a:rPr>
              <a:t>Structure du passif </a:t>
            </a:r>
            <a:endParaRPr lang="fr-FR" sz="4400" b="1">
              <a:solidFill>
                <a:schemeClr val="bg1"/>
              </a:solidFill>
              <a:latin typeface="Mangal Pro" panose="020B0604020202020204" pitchFamily="2" charset="0"/>
              <a:cs typeface="Mangal Pro" panose="020B0604020202020204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D059CFA-D6D9-266D-D7F4-9C3BE92B37F9}"/>
              </a:ext>
            </a:extLst>
          </p:cNvPr>
          <p:cNvSpPr/>
          <p:nvPr/>
        </p:nvSpPr>
        <p:spPr bwMode="auto">
          <a:xfrm>
            <a:off x="8338173" y="9738042"/>
            <a:ext cx="828000" cy="13716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txBody>
          <a:bodyPr vert="horz" wrap="square" lIns="56712" tIns="28356" rIns="56712" bIns="28356" numCol="1" rtlCol="0" anchor="t" anchorCtr="0" compatLnSpc="1">
            <a:prstTxWarp prst="textNoShape">
              <a:avLst/>
            </a:prstTxWarp>
          </a:bodyPr>
          <a:lstStyle/>
          <a:p>
            <a:pPr algn="l"/>
            <a:endParaRPr lang="fr-FR" sz="1488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1C15A272-5E49-5450-2660-1E203BD9BF82}"/>
              </a:ext>
            </a:extLst>
          </p:cNvPr>
          <p:cNvSpPr/>
          <p:nvPr/>
        </p:nvSpPr>
        <p:spPr bwMode="auto">
          <a:xfrm>
            <a:off x="9311690" y="9730760"/>
            <a:ext cx="828000" cy="13716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txBody>
          <a:bodyPr vert="horz" wrap="square" lIns="56712" tIns="28356" rIns="56712" bIns="28356" numCol="1" rtlCol="0" anchor="t" anchorCtr="0" compatLnSpc="1">
            <a:prstTxWarp prst="textNoShape">
              <a:avLst/>
            </a:prstTxWarp>
          </a:bodyPr>
          <a:lstStyle/>
          <a:p>
            <a:pPr algn="l"/>
            <a:endParaRPr lang="fr-FR" sz="1488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0EC17CBA-1F33-D86B-2DAC-A1A397D3644D}"/>
              </a:ext>
            </a:extLst>
          </p:cNvPr>
          <p:cNvSpPr/>
          <p:nvPr/>
        </p:nvSpPr>
        <p:spPr bwMode="auto">
          <a:xfrm>
            <a:off x="7364656" y="9738042"/>
            <a:ext cx="829905" cy="13716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txBody>
          <a:bodyPr vert="horz" wrap="square" lIns="56712" tIns="28356" rIns="56712" bIns="28356" numCol="1" rtlCol="0" anchor="t" anchorCtr="0" compatLnSpc="1">
            <a:prstTxWarp prst="textNoShape">
              <a:avLst/>
            </a:prstTxWarp>
          </a:bodyPr>
          <a:lstStyle/>
          <a:p>
            <a:pPr algn="l"/>
            <a:endParaRPr lang="fr-FR" sz="1488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4739BFB-C1D6-51B4-3577-36D08BB00F66}"/>
              </a:ext>
            </a:extLst>
          </p:cNvPr>
          <p:cNvSpPr txBox="1"/>
          <p:nvPr/>
        </p:nvSpPr>
        <p:spPr>
          <a:xfrm>
            <a:off x="0" y="254958"/>
            <a:ext cx="39587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>
                <a:solidFill>
                  <a:schemeClr val="bg1"/>
                </a:solidFill>
                <a:latin typeface="Mangal Pro" panose="020B0604020202020204" pitchFamily="2" charset="0"/>
              </a:rPr>
              <a:t>Résultats IFRS 17</a:t>
            </a:r>
          </a:p>
        </p:txBody>
      </p:sp>
      <p:graphicFrame>
        <p:nvGraphicFramePr>
          <p:cNvPr id="9" name="Graphique 8">
            <a:extLst>
              <a:ext uri="{FF2B5EF4-FFF2-40B4-BE49-F238E27FC236}">
                <a16:creationId xmlns:a16="http://schemas.microsoft.com/office/drawing/2014/main" id="{BDA34709-6A14-4A79-8E15-349F32F0E884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7791529"/>
              </p:ext>
            </p:extLst>
          </p:nvPr>
        </p:nvGraphicFramePr>
        <p:xfrm>
          <a:off x="3880372" y="5296580"/>
          <a:ext cx="5575311" cy="35510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E2D0C83-473E-00EF-A4D7-2C699F9CECFD}"/>
              </a:ext>
            </a:extLst>
          </p:cNvPr>
          <p:cNvSpPr/>
          <p:nvPr/>
        </p:nvSpPr>
        <p:spPr bwMode="auto">
          <a:xfrm>
            <a:off x="8200037" y="5298044"/>
            <a:ext cx="1939653" cy="518175"/>
          </a:xfrm>
          <a:prstGeom prst="roundRect">
            <a:avLst/>
          </a:prstGeom>
          <a:solidFill>
            <a:srgbClr val="740000">
              <a:alpha val="10000"/>
            </a:srgbClr>
          </a:solidFill>
          <a:ln>
            <a:solidFill>
              <a:srgbClr val="740000"/>
            </a:solidFill>
            <a:prstDash val="dash"/>
          </a:ln>
        </p:spPr>
        <p:txBody>
          <a:bodyPr vert="horz" wrap="square" lIns="144000" tIns="72000" rIns="0" bIns="28356" numCol="1" rtlCol="0" anchor="ctr" anchorCtr="0" compatLnSpc="1">
            <a:prstTxWarp prst="textNoShape">
              <a:avLst/>
            </a:prstTxWarp>
          </a:bodyPr>
          <a:lstStyle/>
          <a:p>
            <a:r>
              <a:rPr lang="fr-FR" sz="1200" b="1">
                <a:solidFill>
                  <a:srgbClr val="740000"/>
                </a:solidFill>
              </a:rPr>
              <a:t>Modèle général : ≈ 1,2%</a:t>
            </a:r>
          </a:p>
          <a:p>
            <a:pPr algn="l"/>
            <a:r>
              <a:rPr lang="fr-FR" sz="1200" b="1">
                <a:solidFill>
                  <a:srgbClr val="740000"/>
                </a:solidFill>
              </a:rPr>
              <a:t>PAA : ≈ 5,6%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A74D214E-1F78-224B-A958-84828B0BB5E4}"/>
              </a:ext>
            </a:extLst>
          </p:cNvPr>
          <p:cNvSpPr/>
          <p:nvPr/>
        </p:nvSpPr>
        <p:spPr bwMode="auto">
          <a:xfrm>
            <a:off x="8283542" y="5151070"/>
            <a:ext cx="1620000" cy="217400"/>
          </a:xfrm>
          <a:prstGeom prst="roundRect">
            <a:avLst/>
          </a:prstGeom>
          <a:solidFill>
            <a:srgbClr val="740000"/>
          </a:solidFill>
          <a:ln>
            <a:solidFill>
              <a:srgbClr val="740000"/>
            </a:solidFill>
          </a:ln>
        </p:spPr>
        <p:txBody>
          <a:bodyPr vert="horz" wrap="square" lIns="56712" tIns="28356" rIns="56712" bIns="28356" numCol="1" rtlCol="0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fr-FR" sz="1200" b="1">
                <a:solidFill>
                  <a:schemeClr val="bg1"/>
                </a:solidFill>
              </a:rPr>
              <a:t>RA/BE par Modèle </a:t>
            </a:r>
            <a:r>
              <a:rPr lang="fr-FR" sz="1200" b="1" baseline="30000">
                <a:solidFill>
                  <a:schemeClr val="bg1"/>
                </a:solidFill>
              </a:rPr>
              <a:t>(1)</a:t>
            </a:r>
            <a:r>
              <a:rPr lang="fr-FR" sz="1200" b="1">
                <a:solidFill>
                  <a:schemeClr val="bg1"/>
                </a:solidFill>
              </a:rPr>
              <a:t> :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2F2B61CA-118F-0EF1-4CA2-F1F291FB7980}"/>
              </a:ext>
            </a:extLst>
          </p:cNvPr>
          <p:cNvSpPr txBox="1"/>
          <p:nvPr/>
        </p:nvSpPr>
        <p:spPr>
          <a:xfrm>
            <a:off x="3885262" y="8662984"/>
            <a:ext cx="5334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900" b="1" i="1" u="none" strike="noStrike" baseline="30000">
                <a:solidFill>
                  <a:schemeClr val="tx2"/>
                </a:solidFill>
                <a:effectLst/>
                <a:latin typeface="Mangal Pro" panose="00000500000000000000" pitchFamily="2" charset="0"/>
              </a:rPr>
              <a:t>(1) </a:t>
            </a:r>
            <a:r>
              <a:rPr lang="fr-FR" sz="900" i="1">
                <a:solidFill>
                  <a:schemeClr val="tx2"/>
                </a:solidFill>
                <a:latin typeface="Mangal Pro" panose="00000500000000000000" pitchFamily="2" charset="0"/>
              </a:rPr>
              <a:t>Benchmark sur 6 acteurs</a:t>
            </a:r>
            <a:endParaRPr lang="fr-FR" sz="900" b="1" i="1" u="none" strike="noStrike" baseline="30000">
              <a:solidFill>
                <a:schemeClr val="tx2"/>
              </a:solidFill>
              <a:effectLst/>
              <a:latin typeface="Mangal Pro" panose="00000500000000000000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D3E6C69-B11F-0EEE-8E0F-14548BD0872D}"/>
              </a:ext>
            </a:extLst>
          </p:cNvPr>
          <p:cNvSpPr/>
          <p:nvPr/>
        </p:nvSpPr>
        <p:spPr bwMode="auto">
          <a:xfrm>
            <a:off x="8200037" y="6144226"/>
            <a:ext cx="591723" cy="307569"/>
          </a:xfrm>
          <a:prstGeom prst="roundRect">
            <a:avLst/>
          </a:prstGeom>
          <a:solidFill>
            <a:srgbClr val="740000">
              <a:alpha val="10000"/>
            </a:srgbClr>
          </a:solidFill>
          <a:ln>
            <a:solidFill>
              <a:srgbClr val="740000"/>
            </a:solidFill>
            <a:prstDash val="dash"/>
          </a:ln>
        </p:spPr>
        <p:txBody>
          <a:bodyPr vert="horz" wrap="square" lIns="396000" tIns="144000" rIns="0" bIns="28356" numCol="1" rtlCol="0" anchor="t" anchorCtr="0" compatLnSpc="1">
            <a:prstTxWarp prst="textNoShape">
              <a:avLst/>
            </a:prstTxWarp>
          </a:bodyPr>
          <a:lstStyle/>
          <a:p>
            <a:endParaRPr lang="fr-FR" sz="1200" b="1">
              <a:solidFill>
                <a:srgbClr val="740000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2B1B6F1-3AD2-7D16-D83C-8233CB2822B9}"/>
              </a:ext>
            </a:extLst>
          </p:cNvPr>
          <p:cNvGrpSpPr/>
          <p:nvPr/>
        </p:nvGrpSpPr>
        <p:grpSpPr>
          <a:xfrm>
            <a:off x="7863281" y="5918421"/>
            <a:ext cx="498186" cy="498186"/>
            <a:chOff x="7853756" y="5897466"/>
            <a:chExt cx="498186" cy="498186"/>
          </a:xfrm>
        </p:grpSpPr>
        <p:pic>
          <p:nvPicPr>
            <p:cNvPr id="30" name="Graphique 29" descr="Loupe avec un remplissage uni">
              <a:extLst>
                <a:ext uri="{FF2B5EF4-FFF2-40B4-BE49-F238E27FC236}">
                  <a16:creationId xmlns:a16="http://schemas.microsoft.com/office/drawing/2014/main" id="{0364E77E-0217-FDA4-C7D9-2986E8C8389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5400000">
              <a:off x="7853756" y="5897466"/>
              <a:ext cx="498186" cy="498186"/>
            </a:xfrm>
            <a:prstGeom prst="rect">
              <a:avLst/>
            </a:prstGeom>
          </p:spPr>
        </p:pic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B13A30EB-E143-034F-B180-CE338820572A}"/>
                </a:ext>
              </a:extLst>
            </p:cNvPr>
            <p:cNvSpPr/>
            <p:nvPr/>
          </p:nvSpPr>
          <p:spPr bwMode="auto">
            <a:xfrm>
              <a:off x="8028889" y="5972295"/>
              <a:ext cx="247719" cy="247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56712" tIns="28356" rIns="56712" bIns="28356" numCol="1" rtlCol="0" anchor="t" anchorCtr="0" compatLnSpc="1">
              <a:prstTxWarp prst="textNoShape">
                <a:avLst/>
              </a:prstTxWarp>
            </a:bodyPr>
            <a:lstStyle/>
            <a:p>
              <a:pPr algn="l"/>
              <a:endParaRPr lang="fr-FR" sz="1488"/>
            </a:p>
          </p:txBody>
        </p:sp>
      </p:grpSp>
      <p:sp>
        <p:nvSpPr>
          <p:cNvPr id="19" name="Arc 18">
            <a:extLst>
              <a:ext uri="{FF2B5EF4-FFF2-40B4-BE49-F238E27FC236}">
                <a16:creationId xmlns:a16="http://schemas.microsoft.com/office/drawing/2014/main" id="{320BCCFE-6CDB-6A30-1E51-C3443F1B7187}"/>
              </a:ext>
            </a:extLst>
          </p:cNvPr>
          <p:cNvSpPr/>
          <p:nvPr/>
        </p:nvSpPr>
        <p:spPr>
          <a:xfrm rot="14409573">
            <a:off x="8153305" y="5694367"/>
            <a:ext cx="260475" cy="400982"/>
          </a:xfrm>
          <a:prstGeom prst="arc">
            <a:avLst/>
          </a:prstGeom>
          <a:ln w="9525">
            <a:solidFill>
              <a:srgbClr val="74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908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77462AED-A1A9-7467-25C0-7E0CC7748C1D}"/>
              </a:ext>
            </a:extLst>
          </p:cNvPr>
          <p:cNvSpPr txBox="1"/>
          <p:nvPr/>
        </p:nvSpPr>
        <p:spPr>
          <a:xfrm>
            <a:off x="187960" y="244804"/>
            <a:ext cx="62077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>
                <a:solidFill>
                  <a:schemeClr val="bg1"/>
                </a:solidFill>
                <a:latin typeface="Mangal Pro" panose="020B0604020202020204" pitchFamily="2" charset="0"/>
              </a:rPr>
              <a:t>RECRUTEMENT</a:t>
            </a:r>
          </a:p>
          <a:p>
            <a:r>
              <a:rPr lang="fr-FR" sz="4400" b="1">
                <a:solidFill>
                  <a:schemeClr val="bg1"/>
                </a:solidFill>
                <a:latin typeface="Mangal Pro" panose="020B0604020202020204" pitchFamily="2" charset="0"/>
              </a:rPr>
              <a:t>ACTUAIRES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4FC695-8C65-B27C-9065-537DFC451D0F}"/>
              </a:ext>
            </a:extLst>
          </p:cNvPr>
          <p:cNvSpPr/>
          <p:nvPr/>
        </p:nvSpPr>
        <p:spPr>
          <a:xfrm>
            <a:off x="0" y="0"/>
            <a:ext cx="10302875" cy="2076075"/>
          </a:xfrm>
          <a:prstGeom prst="rect">
            <a:avLst/>
          </a:prstGeom>
          <a:solidFill>
            <a:srgbClr val="0075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B47FC10-C0F1-7200-946B-A9CCF4C546E7}"/>
              </a:ext>
            </a:extLst>
          </p:cNvPr>
          <p:cNvSpPr txBox="1"/>
          <p:nvPr/>
        </p:nvSpPr>
        <p:spPr>
          <a:xfrm>
            <a:off x="1484808" y="683300"/>
            <a:ext cx="733325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>
                <a:solidFill>
                  <a:schemeClr val="bg1"/>
                </a:solidFill>
                <a:latin typeface="Mangal Pro" panose="020B0604020202020204" pitchFamily="2" charset="0"/>
              </a:rPr>
              <a:t>Contactez-nous </a:t>
            </a:r>
          </a:p>
        </p:txBody>
      </p:sp>
      <p:pic>
        <p:nvPicPr>
          <p:cNvPr id="4" name="Graphique 3" descr="Boîte aux lettres">
            <a:extLst>
              <a:ext uri="{FF2B5EF4-FFF2-40B4-BE49-F238E27FC236}">
                <a16:creationId xmlns:a16="http://schemas.microsoft.com/office/drawing/2014/main" id="{B6141D31-CD48-B815-7759-10628BA0241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97657" y="6526318"/>
            <a:ext cx="1080000" cy="1080000"/>
          </a:xfrm>
          <a:prstGeom prst="rect">
            <a:avLst/>
          </a:prstGeom>
        </p:spPr>
      </p:pic>
      <p:pic>
        <p:nvPicPr>
          <p:cNvPr id="7" name="Graphique 6" descr="Internet">
            <a:extLst>
              <a:ext uri="{FF2B5EF4-FFF2-40B4-BE49-F238E27FC236}">
                <a16:creationId xmlns:a16="http://schemas.microsoft.com/office/drawing/2014/main" id="{4D37C88C-28F2-B4AA-6B0E-B1323AEADC0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97657" y="3481216"/>
            <a:ext cx="1080000" cy="10800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2E5FC52-4265-3345-5C5B-F2A4BA055459}"/>
              </a:ext>
            </a:extLst>
          </p:cNvPr>
          <p:cNvSpPr txBox="1"/>
          <p:nvPr/>
        </p:nvSpPr>
        <p:spPr>
          <a:xfrm>
            <a:off x="2581200" y="3801483"/>
            <a:ext cx="53344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>
                <a:solidFill>
                  <a:schemeClr val="tx2"/>
                </a:solidFill>
                <a:latin typeface="Mangal Pro" panose="00000500000000000000" pitchFamily="2" charset="0"/>
                <a:cs typeface="Segoe UI" panose="020B0502040204020203" pitchFamily="34" charset="0"/>
              </a:rPr>
              <a:t>www.actualiz-conseil.com</a:t>
            </a:r>
            <a:endParaRPr lang="en-US" sz="3200">
              <a:solidFill>
                <a:schemeClr val="tx2"/>
              </a:solidFill>
              <a:latin typeface="Mangal Pro" panose="00000500000000000000" pitchFamily="2" charset="0"/>
              <a:cs typeface="Segoe UI" panose="020B0502040204020203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0431D59-137D-6149-7D62-DB519EDCB510}"/>
              </a:ext>
            </a:extLst>
          </p:cNvPr>
          <p:cNvSpPr txBox="1"/>
          <p:nvPr/>
        </p:nvSpPr>
        <p:spPr>
          <a:xfrm>
            <a:off x="2581200" y="6647380"/>
            <a:ext cx="321594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>
                <a:solidFill>
                  <a:schemeClr val="tx2"/>
                </a:solidFill>
                <a:latin typeface="Mangal Pro" panose="00000500000000000000" pitchFamily="2" charset="0"/>
                <a:cs typeface="Segoe UI" panose="020B0502040204020203" pitchFamily="34" charset="0"/>
              </a:rPr>
              <a:t>31 rue Chaptal,</a:t>
            </a:r>
          </a:p>
          <a:p>
            <a:r>
              <a:rPr lang="fr-FR" sz="3200">
                <a:solidFill>
                  <a:schemeClr val="tx2"/>
                </a:solidFill>
                <a:latin typeface="Mangal Pro" panose="00000500000000000000" pitchFamily="2" charset="0"/>
                <a:cs typeface="Segoe UI" panose="020B0502040204020203" pitchFamily="34" charset="0"/>
              </a:rPr>
              <a:t>75009 Paris</a:t>
            </a:r>
            <a:endParaRPr lang="en-US" sz="3200">
              <a:solidFill>
                <a:schemeClr val="tx2"/>
              </a:solidFill>
              <a:latin typeface="Mangal Pro" panose="00000500000000000000" pitchFamily="2" charset="0"/>
              <a:cs typeface="Segoe UI" panose="020B0502040204020203" pitchFamily="34" charset="0"/>
            </a:endParaRPr>
          </a:p>
        </p:txBody>
      </p:sp>
      <p:pic>
        <p:nvPicPr>
          <p:cNvPr id="10" name="Graphique 9" descr="Courrier">
            <a:extLst>
              <a:ext uri="{FF2B5EF4-FFF2-40B4-BE49-F238E27FC236}">
                <a16:creationId xmlns:a16="http://schemas.microsoft.com/office/drawing/2014/main" id="{45F68340-7F2D-A393-42E6-2B809BE426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97657" y="5003767"/>
            <a:ext cx="1080000" cy="1080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E52DB7F-9470-5566-DF43-ADFA95A03874}"/>
              </a:ext>
            </a:extLst>
          </p:cNvPr>
          <p:cNvSpPr txBox="1"/>
          <p:nvPr/>
        </p:nvSpPr>
        <p:spPr>
          <a:xfrm>
            <a:off x="2581200" y="5131074"/>
            <a:ext cx="700429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>
                <a:solidFill>
                  <a:schemeClr val="tx2"/>
                </a:solidFill>
                <a:latin typeface="Mangal Pro" panose="00000500000000000000" pitchFamily="2" charset="0"/>
                <a:cs typeface="Segoe UI" panose="020B0502040204020203" pitchFamily="34" charset="0"/>
              </a:rPr>
              <a:t>contact@actualiz-conseil.com</a:t>
            </a:r>
          </a:p>
          <a:p>
            <a:r>
              <a:rPr lang="fr-FR" sz="3200">
                <a:solidFill>
                  <a:schemeClr val="tx2"/>
                </a:solidFill>
                <a:latin typeface="Mangal Pro" panose="00000500000000000000" pitchFamily="2" charset="0"/>
                <a:cs typeface="Segoe UI" panose="020B0502040204020203" pitchFamily="34" charset="0"/>
              </a:rPr>
              <a:t>recrutement@actualiz-conseil.com</a:t>
            </a:r>
          </a:p>
        </p:txBody>
      </p:sp>
    </p:spTree>
    <p:extLst>
      <p:ext uri="{BB962C8B-B14F-4D97-AF65-F5344CB8AC3E}">
        <p14:creationId xmlns:p14="http://schemas.microsoft.com/office/powerpoint/2010/main" val="347407383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POWER_POINT_EXCEL_LINK_TAG_NAME" val="{&quot;Id&quot;:&quot;POWER_USER_LINK_F6909A64_DFC9_46DA_997A_5F58E96C0785&quot;,&quot;SourceFullNameMaxLengthReached&quot;:false,&quot;SourceFullName&quot;:&quot;https://actualizconseil.sharepoint.com/sites/ActualizConseil/Documents partages/General/4_Communication externe_reseaux/Benchmark IFRS 17/2026/Nouvelle version restitution/1. Benchmark IFRS17 - Mars 2026.xlsx&quot;,&quot;LastUpdate&quot;:&quot;2026-03-14 2:51 PM&quot;,&quot;UpdatedBy&quot;:&quot;YacineSouami&quot;,&quot;IsLinked&quot;:false,&quot;IsBrokenLink&quot;:false,&quot;Type&quot;:1,&quot;ShapeId&quot;:0,&quot;WorksheetName&quot;:null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POWER_POINT_EXCEL_LINK_TAG_NAME" val="{&quot;Id&quot;:&quot;POWER_USER_LINK_60058364_3D1E_49E1_9254_537F08B58661&quot;,&quot;SourceFullNameMaxLengthReached&quot;:false,&quot;SourceFullName&quot;:&quot;https://actualizconseil.sharepoint.com/sites/ActualizConseil/Documents partages/General/4_Communication externe_reseaux/Benchmark IFRS 17/2026/Nouvelle version restitution/1. Benchmark IFRS17 - Mars 2026.xlsx&quot;,&quot;LastUpdate&quot;:&quot;2026-03-14 2:50 PM&quot;,&quot;UpdatedBy&quot;:&quot;YacineSouami&quot;,&quot;IsLinked&quot;:false,&quot;IsBrokenLink&quot;:false,&quot;Type&quot;:1,&quot;ShapeId&quot;:0,&quot;WorksheetName&quot;:null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POWER_POINT_EXCEL_LINK_TAG_NAME" val="{&quot;Id&quot;:&quot;POWER_USER_LINK_E603561D_CD61_421B_A908_1103D659A8DF&quot;,&quot;SourceFullNameMaxLengthReached&quot;:false,&quot;SourceFullName&quot;:&quot;https://actualizconseil.sharepoint.com/sites/ActualizConseil/Documents partages/General/4_Communication externe_reseaux/Benchmark IFRS 17/2026/Nouvelle version restitution/1. Benchmark IFRS17 - Mars 2026.xlsx&quot;,&quot;LastUpdate&quot;:&quot;2026-03-14 2:52 PM&quot;,&quot;UpdatedBy&quot;:&quot;YacineSouami&quot;,&quot;IsLinked&quot;:false,&quot;IsBrokenLink&quot;:false,&quot;Type&quot;:1,&quot;ShapeId&quot;:0,&quot;WorksheetName&quot;:null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POWER_POINT_EXCEL_LINK_TAG_NAME" val="{&quot;Id&quot;:&quot;POWER_USER_LINK_A96401FC_845A_4BD6_8CEF_416290E13E38&quot;,&quot;SourceFullNameMaxLengthReached&quot;:false,&quot;SourceFullName&quot;:&quot;https://actualizconseil.sharepoint.com/sites/ActualizConseil/Documents partages/General/4_Communication externe_reseaux/Benchmark IFRS 17/2026/Nouvelle version restitution/1. Benchmark IFRS17 - Mars 2026.xlsx&quot;,&quot;LastUpdate&quot;:&quot;2026-03-14 2:53 PM&quot;,&quot;UpdatedBy&quot;:&quot;YacineSouami&quot;,&quot;IsLinked&quot;:false,&quot;IsBrokenLink&quot;:false,&quot;Type&quot;:1,&quot;ShapeId&quot;:0,&quot;WorksheetName&quot;:null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POWER_POINT_EXCEL_LINK_TAG_NAME" val="{&quot;Id&quot;:&quot;POWER_USER_LINK_2532FEDD_7952_4C6F_81B7_5C6D5FF922D9&quot;,&quot;SourceFullNameMaxLengthReached&quot;:false,&quot;SourceFullName&quot;:&quot;https://actualizconseil.sharepoint.com/sites/ActualizConseil/Documents partages/General/4_Communication externe_reseaux/Benchmark IFRS 17/2026/Nouvelle version restitution/1. Benchmark IFRS17 - Mars 2026.xlsx&quot;,&quot;LastUpdate&quot;:&quot;2026-03-14 2:49 PM&quot;,&quot;UpdatedBy&quot;:&quot;YacineSouami&quot;,&quot;IsLinked&quot;:false,&quot;IsBrokenLink&quot;:false,&quot;Type&quot;:1,&quot;ShapeId&quot;:0,&quot;WorksheetName&quot;:null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POWER_POINT_EXCEL_LINK_TAG_NAME" val="{&quot;Id&quot;:&quot;POWER_USER_LINK_D9062135_D212_46B1_A19A_A2488608F6B3&quot;,&quot;SourceFullNameMaxLengthReached&quot;:false,&quot;SourceFullName&quot;:&quot;https://actualizconseil.sharepoint.com/sites/ActualizConseil/Documents partages/General/4_Communication externe_reseaux/Benchmark IFRS 17/2026/Nouvelle version restitution/1. Benchmark IFRS17 - Mars 2026.xlsx&quot;,&quot;LastUpdate&quot;:&quot;2026-03-16 5:55 PM&quot;,&quot;UpdatedBy&quot;:&quot;YacineSouami&quot;,&quot;IsLinked&quot;:false,&quot;IsBrokenLink&quot;:false,&quot;Type&quot;:1,&quot;ShapeId&quot;:0,&quot;WorksheetName&quot;:null}"/>
</p:tagLst>
</file>

<file path=ppt/theme/theme1.xml><?xml version="1.0" encoding="utf-8"?>
<a:theme xmlns:a="http://schemas.openxmlformats.org/drawingml/2006/main" name="ThèmeActualiz_1">
  <a:themeElements>
    <a:clrScheme name="Actualiz Conseil">
      <a:dk1>
        <a:srgbClr val="2D4345"/>
      </a:dk1>
      <a:lt1>
        <a:sysClr val="window" lastClr="FFFFFF"/>
      </a:lt1>
      <a:dk2>
        <a:srgbClr val="00757E"/>
      </a:dk2>
      <a:lt2>
        <a:srgbClr val="FFFFFF"/>
      </a:lt2>
      <a:accent1>
        <a:srgbClr val="7031A0"/>
      </a:accent1>
      <a:accent2>
        <a:srgbClr val="002060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gradFill flip="none" rotWithShape="1">
          <a:gsLst>
            <a:gs pos="47000">
              <a:schemeClr val="accent1"/>
            </a:gs>
            <a:gs pos="100000">
              <a:schemeClr val="accent2">
                <a:lumMod val="60000"/>
                <a:lumOff val="40000"/>
              </a:schemeClr>
            </a:gs>
          </a:gsLst>
          <a:lin ang="10800000" scaled="1"/>
          <a:tileRect/>
        </a:gradFill>
        <a:ln>
          <a:noFill/>
        </a:ln>
      </a:spPr>
      <a:bodyPr vert="horz" wrap="square" lIns="56712" tIns="28356" rIns="56712" bIns="28356" numCol="1" anchor="t" anchorCtr="0" compatLnSpc="1">
        <a:prstTxWarp prst="textNoShape">
          <a:avLst/>
        </a:prstTxWarp>
      </a:bodyPr>
      <a:lstStyle>
        <a:defPPr algn="l">
          <a:defRPr sz="1488"/>
        </a:defPPr>
      </a:lstStyle>
    </a:spDef>
  </a:objectDefaults>
  <a:extraClrSchemeLst/>
  <a:extLst>
    <a:ext uri="{05A4C25C-085E-4340-85A3-A5531E510DB2}">
      <thm15:themeFamily xmlns:thm15="http://schemas.microsoft.com/office/thememl/2012/main" name="ThèmeActualiz_1" id="{7C6A6093-6F73-4F0B-84BC-C324C248041C}" vid="{34E2775D-F314-4D78-BF99-D6B65AD9E9A3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3CC957CF7A4C45B2482BAEE26263E4" ma:contentTypeVersion="16" ma:contentTypeDescription="Crée un document." ma:contentTypeScope="" ma:versionID="d2d7b6867ed96f978f1a159d08734659">
  <xsd:schema xmlns:xsd="http://www.w3.org/2001/XMLSchema" xmlns:xs="http://www.w3.org/2001/XMLSchema" xmlns:p="http://schemas.microsoft.com/office/2006/metadata/properties" xmlns:ns2="dac2cfaa-e572-437a-80c3-eb14d082904f" xmlns:ns3="e7566aad-daaa-444d-948c-dfb8353b8df2" targetNamespace="http://schemas.microsoft.com/office/2006/metadata/properties" ma:root="true" ma:fieldsID="8e9d879ba2ea8dda4e41573804276dd7" ns2:_="" ns3:_="">
    <xsd:import namespace="dac2cfaa-e572-437a-80c3-eb14d082904f"/>
    <xsd:import namespace="e7566aad-daaa-444d-948c-dfb8353b8df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c2cfaa-e572-437a-80c3-eb14d082904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2893a075-0480-4eb4-9493-451715fb4a31}" ma:internalName="TaxCatchAll" ma:showField="CatchAllData" ma:web="dac2cfaa-e572-437a-80c3-eb14d08290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566aad-daaa-444d-948c-dfb8353b8d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Balises d’images" ma:readOnly="false" ma:fieldId="{5cf76f15-5ced-4ddc-b409-7134ff3c332f}" ma:taxonomyMulti="true" ma:sspId="90a7c3d9-726c-4a1b-b621-c92dbdcc9b8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7566aad-daaa-444d-948c-dfb8353b8df2">
      <Terms xmlns="http://schemas.microsoft.com/office/infopath/2007/PartnerControls"/>
    </lcf76f155ced4ddcb4097134ff3c332f>
    <TaxCatchAll xmlns="dac2cfaa-e572-437a-80c3-eb14d082904f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FDC8EAF-40E7-47FA-A9C0-AA24EE9627ED}">
  <ds:schemaRefs>
    <ds:schemaRef ds:uri="dac2cfaa-e572-437a-80c3-eb14d082904f"/>
    <ds:schemaRef ds:uri="e7566aad-daaa-444d-948c-dfb8353b8d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1F80D97-FF78-4CBF-AE0D-395E2075EE0D}">
  <ds:schemaRefs>
    <ds:schemaRef ds:uri="http://www.w3.org/XML/1998/namespace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e7566aad-daaa-444d-948c-dfb8353b8df2"/>
    <ds:schemaRef ds:uri="http://schemas.microsoft.com/office/2006/documentManagement/types"/>
    <ds:schemaRef ds:uri="http://purl.org/dc/elements/1.1/"/>
    <ds:schemaRef ds:uri="dac2cfaa-e572-437a-80c3-eb14d082904f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B1540E2-B16E-4FA9-9316-F45005133F2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Synthèse_Benchmark_SFCR_2023_v2</Template>
  <TotalTime>0</TotalTime>
  <Words>751</Words>
  <Application>Microsoft Office PowerPoint</Application>
  <PresentationFormat>Personnalisé</PresentationFormat>
  <Paragraphs>89</Paragraphs>
  <Slides>9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4" baseType="lpstr">
      <vt:lpstr>Arial</vt:lpstr>
      <vt:lpstr>Calibri</vt:lpstr>
      <vt:lpstr>Mangal Pro</vt:lpstr>
      <vt:lpstr>Wingdings</vt:lpstr>
      <vt:lpstr>ThèmeActualiz_1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Yossef Haik</dc:creator>
  <cp:lastModifiedBy>David-Alexandre Nacmias</cp:lastModifiedBy>
  <cp:revision>2</cp:revision>
  <cp:lastPrinted>2023-04-20T10:06:35Z</cp:lastPrinted>
  <dcterms:created xsi:type="dcterms:W3CDTF">2022-10-20T08:34:27Z</dcterms:created>
  <dcterms:modified xsi:type="dcterms:W3CDTF">2026-03-18T08:49:53Z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0x010100FC3CC957CF7A4C45B2482BAEE26263E4</vt:lpwstr>
  </property>
</Properties>
</file>